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embeddedFontLst>
    <p:embeddedFont>
      <p:font typeface="Roboto"/>
      <p:regular r:id="rId82"/>
      <p:bold r:id="rId83"/>
      <p:italic r:id="rId84"/>
      <p:boldItalic r:id="rId85"/>
    </p:embeddedFont>
    <p:embeddedFont>
      <p:font typeface="PT Sans Narrow"/>
      <p:regular r:id="rId86"/>
      <p:bold r:id="rId87"/>
    </p:embeddedFont>
    <p:embeddedFont>
      <p:font typeface="Open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BBD264-0099-403E-82CD-14293B63CE89}">
  <a:tblStyle styleId="{46BBD264-0099-403E-82CD-14293B63CE8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2A6B328-9D5A-4B3B-A9BE-338473CE7112}"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6.xml"/><Relationship Id="rId86" Type="http://schemas.openxmlformats.org/officeDocument/2006/relationships/font" Target="fonts/PTSansNarrow-regular.fntdata"/><Relationship Id="rId41" Type="http://schemas.openxmlformats.org/officeDocument/2006/relationships/slide" Target="slides/slide35.xml"/><Relationship Id="rId85" Type="http://schemas.openxmlformats.org/officeDocument/2006/relationships/font" Target="fonts/Roboto-boldItalic.fntdata"/><Relationship Id="rId44" Type="http://schemas.openxmlformats.org/officeDocument/2006/relationships/slide" Target="slides/slide38.xml"/><Relationship Id="rId88" Type="http://schemas.openxmlformats.org/officeDocument/2006/relationships/font" Target="fonts/OpenSans-regular.fntdata"/><Relationship Id="rId43" Type="http://schemas.openxmlformats.org/officeDocument/2006/relationships/slide" Target="slides/slide37.xml"/><Relationship Id="rId87" Type="http://schemas.openxmlformats.org/officeDocument/2006/relationships/font" Target="fonts/PTSansNarrow-bold.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OpenSans-bold.fntdata"/><Relationship Id="rId80" Type="http://schemas.openxmlformats.org/officeDocument/2006/relationships/slide" Target="slides/slide74.xml"/><Relationship Id="rId82" Type="http://schemas.openxmlformats.org/officeDocument/2006/relationships/font" Target="fonts/Roboto-regular.fnt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OpenSans-boldItalic.fntdata"/><Relationship Id="rId90" Type="http://schemas.openxmlformats.org/officeDocument/2006/relationships/font" Target="fonts/OpenSans-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bm.com/downloads/cas/V0XQ0ZRE" TargetMode="External"/><Relationship Id="rId3" Type="http://schemas.openxmlformats.org/officeDocument/2006/relationships/hyperlink" Target="https://github.com/watson-developer-cloud/assistant-improve-recommendations-notebook"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tpromotersystem.com/about/measuring-your-net-promoter-score/"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49199e49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49199e49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49199e49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49199e49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49199e49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49199e49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49199e49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49199e49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49199e49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49199e49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49199e49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49199e49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49199e49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49199e49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49199e49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49199e49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49199e49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49199e49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49199e49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149199e49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149199e493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149199e493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49199e493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49199e493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49199e49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49199e49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49199e49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49199e49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49199e493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49199e493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49199e493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49199e493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49199e493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49199e493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49199e493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49199e493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49199e493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49199e493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49199e493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149199e493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621bcafad_1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621bcafad_1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49199e49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49199e49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621bcafad_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621bcafad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6e86a355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6e86a355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621bcafad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621bcafad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6e86a355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6e86a355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621bcafad_1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621bcafad_1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49199e493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49199e493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161369cc8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161369cc8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61369cc8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161369cc8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1621bcafad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1621bcafad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621bcafad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621bcafad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49199e49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49199e49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621bcafa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621bcafa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49199e493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149199e493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171a3335e1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171a3335e1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621bcafad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621bcafad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49199e49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149199e49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49199e49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149199e49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16df5ea2b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16df5ea2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based on intent classes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49199e493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49199e493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of system entity for time-sensitive customer queries</a:t>
            </a:r>
            <a:endParaRPr/>
          </a:p>
          <a:p>
            <a:pPr indent="-298450" lvl="0" marL="457200" rtl="0" algn="l">
              <a:spcBef>
                <a:spcPts val="0"/>
              </a:spcBef>
              <a:spcAft>
                <a:spcPts val="0"/>
              </a:spcAft>
              <a:buSzPts val="1100"/>
              <a:buChar char="-"/>
            </a:pPr>
            <a:r>
              <a:rPr lang="en"/>
              <a:t>Directing customer to live agent or e-mail</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49199e493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149199e493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16df5ea2b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16df5ea2b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Mention these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1739720f6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1739720f6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49199e49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49199e49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Personal touch by using the $name variable and adding of emojis→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Agent transfer→ $counter variable to detect, decide or respond to customer queries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Confirmation→ for us to ensure that the bot is functioning well and to tweak its performance accordingly if customer responds in negative frequently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6f2259ca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6f2259ca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1. REQUEST: User request (e.g. "I want to talk to a person")</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2. RETRY/Detect: Combination of either of these situations 3x in a row:</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&gt;&gt; PrintBot don't understand</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&gt;&gt; User responds "no" when we ask them to indicate if our reply helped.</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3. REFER/Decide: Known situations which we send directly to feedback form:</a:t>
            </a:r>
            <a:endParaRPr sz="1200">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&gt;&gt; Known "currently out of scope" questions (e.g. account-related)</a:t>
            </a:r>
            <a:endParaRPr sz="1200">
              <a:solidFill>
                <a:schemeClr val="dk1"/>
              </a:solidFill>
            </a:endParaRPr>
          </a:p>
          <a:p>
            <a:pPr indent="0" lvl="0" marL="0" rtl="0" algn="l">
              <a:spcBef>
                <a:spcPts val="0"/>
              </a:spcBef>
              <a:spcAft>
                <a:spcPts val="0"/>
              </a:spcAft>
              <a:buNone/>
            </a:pPr>
            <a:r>
              <a:rPr lang="en" sz="1200">
                <a:solidFill>
                  <a:schemeClr val="dk1"/>
                </a:solidFill>
              </a:rPr>
              <a:t>&gt;&gt; User complaints</a:t>
            </a:r>
            <a:endParaRPr sz="12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6df5ea2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6df5ea2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Label the 3 panels</a:t>
            </a:r>
            <a:endParaRPr sz="12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49199e49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49199e49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Use Search Skill to Web Crawl  Expressprint’s website, namely knowledge base and product catalog</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Search skill to product catalog to find out whatever our chatbot couldn’t detect; also more efficient since we don’t have to manually include every product into our chatbot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16df5ea2b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16df5ea2b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Use Search Skill to Web Crawl  Expressprint’s website, namely knowledge base and product catalog</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sz="1200">
                <a:solidFill>
                  <a:schemeClr val="dk1"/>
                </a:solidFill>
                <a:latin typeface="Calibri"/>
                <a:ea typeface="Calibri"/>
                <a:cs typeface="Calibri"/>
                <a:sym typeface="Calibri"/>
              </a:rPr>
              <a:t>Search skill to product catalog to find out whatever our chatbot couldn’t detect; also more efficient since we don’t have to manually include every product into our chatbot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49199e49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149199e49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encountered some issues during the training phase of Printbot</a:t>
            </a:r>
            <a:endParaRPr/>
          </a:p>
          <a:p>
            <a:pPr indent="0" lvl="0" marL="0" rtl="0" algn="l">
              <a:spcBef>
                <a:spcPts val="0"/>
              </a:spcBef>
              <a:spcAft>
                <a:spcPts val="0"/>
              </a:spcAft>
              <a:buNone/>
            </a:pPr>
            <a:r>
              <a:rPr lang="en"/>
              <a:t>The questions were not matched to the right intent and the bot didn’t recognize our question. We had to train them so that they would be directed to the right node and provide us the right option.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149199e49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149199e49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149199e493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149199e493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61369cc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61369cc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Thought process of what a buyer will go through - thus objective is to address each major component but flexible enough to access each piece randomly</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Not reinvent the wheel / links CPF, interest rates, loan calculations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Exception - Stamp duty calculation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Return to main prompt - not sequentially accessed</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621bcafad_1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621bcafad_1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149199e49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149199e49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1621bcafad_1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1621bcafad_1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Thought process of what a buyer will go through - thus objective is to address each major component but flexible enough to access each piece randomly</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Not reinvent the wheel / links CPF, interest rates, loan calculations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Exception - Stamp duty calculation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Return to main prompt - not sequentially accessed</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1621bcafad_1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1621bcafad_1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Thought process of what a buyer will go through - thus objective is to address each major component but flexible enough to access each piece randomly</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Not reinvent the wheel / links CPF, interest rates, loan calculations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Exception - Stamp duty calculation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Return to main prompt - not sequentially accessed</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621bcafad_1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621bcafad_1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Thought process of what a buyer will go through - thus objective is to address each major component but flexible enough to access each piece randomly</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Not reinvent the wheel / links CPF, interest rates, loan calculations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Exception - Stamp duty calculation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Return to main prompt - not sequentially accessed</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621bcafad_1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621bcafad_1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AutoNum type="arabicPeriod"/>
            </a:pPr>
            <a:r>
              <a:rPr lang="en">
                <a:solidFill>
                  <a:schemeClr val="dk1"/>
                </a:solidFill>
              </a:rPr>
              <a:t>Thought process of what a buyer will go through - thus objective is to address each major component but flexible enough to access each piece randomly</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Not reinvent the wheel / links CPF, interest rates, loan calculations</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Exception - Stamp duty calculation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Return to main prompt - not sequentially accessed</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149199e493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149199e493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1621bcafad_1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1621bcafad_1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1149199e493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1149199e493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621bcafad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621bcafad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1621bcafad_16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1621bcafad_16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https://www.ibm.com/downloads/cas/V0XQ0ZRE</a:t>
            </a:r>
            <a:endParaRPr/>
          </a:p>
          <a:p>
            <a:pPr indent="0" lvl="0" marL="0" rtl="0" algn="l">
              <a:spcBef>
                <a:spcPts val="0"/>
              </a:spcBef>
              <a:spcAft>
                <a:spcPts val="0"/>
              </a:spcAft>
              <a:buNone/>
            </a:pPr>
            <a:r>
              <a:rPr lang="en" u="sng">
                <a:solidFill>
                  <a:schemeClr val="hlink"/>
                </a:solidFill>
                <a:hlinkClick r:id="rId3"/>
              </a:rPr>
              <a:t>https://github.com/watson-developer-cloud/assistant-improve-recommendations-notebook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16e6e0f1d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16e6e0f1d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49199e49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49199e49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149199e493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149199e493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149199e49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149199e49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https://www.netpromotersystem.com/about/measuring-your-net-promoter-score/</a:t>
            </a:r>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149199e493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149199e493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149199e49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149199e493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(KM): Knowledge gaps in WA and WD (see: my Project Risks slide)</a:t>
            </a:r>
            <a:endParaRPr sz="1200">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(KM): Cannot use Smart Document Understanding on web-crawl data (‘cos HTML)... so have to train Watson Discovery using query (more lehcheh)</a:t>
            </a:r>
            <a:endParaRPr sz="1200">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(KM): Sometimes unexpected Watson Assistant suckiness (e.g. plural form of entity value doesn’t get recognized; so extra work for us + handling short sentences)</a:t>
            </a:r>
            <a:endParaRPr sz="1200">
              <a:latin typeface="Open Sans"/>
              <a:ea typeface="Open Sans"/>
              <a:cs typeface="Open Sans"/>
              <a:sym typeface="Open Sans"/>
            </a:endParaRPr>
          </a:p>
          <a:p>
            <a:pPr indent="-304800" lvl="0" marL="457200" rtl="0" algn="l">
              <a:lnSpc>
                <a:spcPct val="115000"/>
              </a:lnSpc>
              <a:spcBef>
                <a:spcPts val="0"/>
              </a:spcBef>
              <a:spcAft>
                <a:spcPts val="0"/>
              </a:spcAft>
              <a:buClr>
                <a:srgbClr val="000000"/>
              </a:buClr>
              <a:buSzPts val="1200"/>
              <a:buFont typeface="Open Sans"/>
              <a:buChar char="●"/>
            </a:pPr>
            <a:r>
              <a:rPr lang="en" sz="1200">
                <a:latin typeface="Open Sans"/>
                <a:ea typeface="Open Sans"/>
                <a:cs typeface="Open Sans"/>
                <a:sym typeface="Open Sans"/>
              </a:rPr>
              <a:t>(KM – I sense you folks experience this?) – although no Code, still need to think “algorithmically” when working with WA dialog flows – not a familiar working method for those who don’t do much coding (e.g. that stuff about incrementing counters, setting flags for status, etc.)</a:t>
            </a:r>
            <a:endParaRPr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149199e49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1149199e49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149199e493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149199e493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49199e493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149199e493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49199e493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49199e493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rgbClr val="4C1130"/>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rgbClr val="4C1130"/>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rgbClr val="4C1130"/>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rgbClr val="4C1130"/>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rgbClr val="4C1130"/>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rgbClr val="4C1130"/>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4C1130"/>
              </a:buClr>
              <a:buSzPts val="5400"/>
              <a:buNone/>
              <a:defRPr sz="5400">
                <a:solidFill>
                  <a:srgbClr val="4C1130"/>
                </a:solidFill>
              </a:defRPr>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8" name="Shape 58"/>
        <p:cNvGrpSpPr/>
        <p:nvPr/>
      </p:nvGrpSpPr>
      <p:grpSpPr>
        <a:xfrm>
          <a:off x="0" y="0"/>
          <a:ext cx="0" cy="0"/>
          <a:chOff x="0" y="0"/>
          <a:chExt cx="0" cy="0"/>
        </a:xfrm>
      </p:grpSpPr>
      <p:sp>
        <p:nvSpPr>
          <p:cNvPr id="59" name="Google Shape;59;p11"/>
          <p:cNvSpPr/>
          <p:nvPr/>
        </p:nvSpPr>
        <p:spPr>
          <a:xfrm>
            <a:off x="-75" y="5045700"/>
            <a:ext cx="9144000" cy="97800"/>
          </a:xfrm>
          <a:prstGeom prst="rec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4C1130"/>
              </a:buClr>
              <a:buSzPts val="13000"/>
              <a:buNone/>
              <a:defRPr sz="13000">
                <a:solidFill>
                  <a:srgbClr val="4C1130"/>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61" name="Google Shape;61;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2" name="Google Shape;6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2"/>
          <p:cNvSpPr/>
          <p:nvPr/>
        </p:nvSpPr>
        <p:spPr>
          <a:xfrm>
            <a:off x="-75" y="5045700"/>
            <a:ext cx="9144000" cy="97800"/>
          </a:xfrm>
          <a:prstGeom prst="rec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rgbClr val="4C1130"/>
              </a:buClr>
              <a:buSzPts val="3600"/>
              <a:buNone/>
              <a:defRPr>
                <a:solidFill>
                  <a:srgbClr val="4C1130"/>
                </a:solidFill>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Clr>
                <a:srgbClr val="4C1130"/>
              </a:buClr>
              <a:buSzPts val="3600"/>
              <a:buNone/>
              <a:defRPr>
                <a:solidFill>
                  <a:srgbClr val="4C1130"/>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Clr>
                <a:srgbClr val="4C1130"/>
              </a:buClr>
              <a:buSzPts val="3600"/>
              <a:buNone/>
              <a:defRPr>
                <a:solidFill>
                  <a:srgbClr val="4C1130"/>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5"/>
          <p:cNvSpPr/>
          <p:nvPr/>
        </p:nvSpPr>
        <p:spPr>
          <a:xfrm>
            <a:off x="-75" y="5045700"/>
            <a:ext cx="9144000" cy="97800"/>
          </a:xfrm>
          <a:prstGeom prst="rec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Clr>
                <a:srgbClr val="4C1130"/>
              </a:buClr>
              <a:buSzPts val="3600"/>
              <a:buNone/>
              <a:defRPr>
                <a:solidFill>
                  <a:srgbClr val="4C1130"/>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6"/>
          <p:cNvSpPr/>
          <p:nvPr/>
        </p:nvSpPr>
        <p:spPr>
          <a:xfrm>
            <a:off x="-75" y="5045700"/>
            <a:ext cx="9144000" cy="97800"/>
          </a:xfrm>
          <a:prstGeom prst="rec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Clr>
                <a:srgbClr val="4C1130"/>
              </a:buClr>
              <a:buSzPts val="2400"/>
              <a:buNone/>
              <a:defRPr sz="2400">
                <a:solidFill>
                  <a:srgbClr val="4C1130"/>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7"/>
          <p:cNvSpPr/>
          <p:nvPr/>
        </p:nvSpPr>
        <p:spPr>
          <a:xfrm>
            <a:off x="-75" y="5045700"/>
            <a:ext cx="9144000" cy="97800"/>
          </a:xfrm>
          <a:prstGeom prst="rec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4C1130"/>
        </a:solidFill>
      </p:bgPr>
    </p:bg>
    <p:spTree>
      <p:nvGrpSpPr>
        <p:cNvPr id="45" name="Shape 45"/>
        <p:cNvGrpSpPr/>
        <p:nvPr/>
      </p:nvGrpSpPr>
      <p:grpSpPr>
        <a:xfrm>
          <a:off x="0" y="0"/>
          <a:ext cx="0" cy="0"/>
          <a:chOff x="0" y="0"/>
          <a:chExt cx="0" cy="0"/>
        </a:xfrm>
      </p:grpSpPr>
      <p:sp>
        <p:nvSpPr>
          <p:cNvPr id="46" name="Google Shape;46;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b="0" sz="5400">
                <a:solidFill>
                  <a:schemeClr val="lt1"/>
                </a:solidFill>
              </a:defRPr>
            </a:lvl1pPr>
            <a:lvl2pPr lvl="1">
              <a:spcBef>
                <a:spcPts val="0"/>
              </a:spcBef>
              <a:spcAft>
                <a:spcPts val="0"/>
              </a:spcAft>
              <a:buClr>
                <a:schemeClr val="lt1"/>
              </a:buClr>
              <a:buSzPts val="5400"/>
              <a:buNone/>
              <a:defRPr b="0" sz="5400">
                <a:solidFill>
                  <a:schemeClr val="lt1"/>
                </a:solidFill>
              </a:defRPr>
            </a:lvl2pPr>
            <a:lvl3pPr lvl="2">
              <a:spcBef>
                <a:spcPts val="0"/>
              </a:spcBef>
              <a:spcAft>
                <a:spcPts val="0"/>
              </a:spcAft>
              <a:buClr>
                <a:schemeClr val="lt1"/>
              </a:buClr>
              <a:buSzPts val="5400"/>
              <a:buNone/>
              <a:defRPr b="0" sz="5400">
                <a:solidFill>
                  <a:schemeClr val="lt1"/>
                </a:solidFill>
              </a:defRPr>
            </a:lvl3pPr>
            <a:lvl4pPr lvl="3">
              <a:spcBef>
                <a:spcPts val="0"/>
              </a:spcBef>
              <a:spcAft>
                <a:spcPts val="0"/>
              </a:spcAft>
              <a:buClr>
                <a:schemeClr val="lt1"/>
              </a:buClr>
              <a:buSzPts val="5400"/>
              <a:buNone/>
              <a:defRPr b="0" sz="5400">
                <a:solidFill>
                  <a:schemeClr val="lt1"/>
                </a:solidFill>
              </a:defRPr>
            </a:lvl4pPr>
            <a:lvl5pPr lvl="4">
              <a:spcBef>
                <a:spcPts val="0"/>
              </a:spcBef>
              <a:spcAft>
                <a:spcPts val="0"/>
              </a:spcAft>
              <a:buClr>
                <a:schemeClr val="lt1"/>
              </a:buClr>
              <a:buSzPts val="5400"/>
              <a:buNone/>
              <a:defRPr b="0" sz="5400">
                <a:solidFill>
                  <a:schemeClr val="lt1"/>
                </a:solidFill>
              </a:defRPr>
            </a:lvl5pPr>
            <a:lvl6pPr lvl="5">
              <a:spcBef>
                <a:spcPts val="0"/>
              </a:spcBef>
              <a:spcAft>
                <a:spcPts val="0"/>
              </a:spcAft>
              <a:buClr>
                <a:schemeClr val="lt1"/>
              </a:buClr>
              <a:buSzPts val="5400"/>
              <a:buNone/>
              <a:defRPr b="0" sz="5400">
                <a:solidFill>
                  <a:schemeClr val="lt1"/>
                </a:solidFill>
              </a:defRPr>
            </a:lvl6pPr>
            <a:lvl7pPr lvl="6">
              <a:spcBef>
                <a:spcPts val="0"/>
              </a:spcBef>
              <a:spcAft>
                <a:spcPts val="0"/>
              </a:spcAft>
              <a:buClr>
                <a:schemeClr val="lt1"/>
              </a:buClr>
              <a:buSzPts val="5400"/>
              <a:buNone/>
              <a:defRPr b="0" sz="5400">
                <a:solidFill>
                  <a:schemeClr val="lt1"/>
                </a:solidFill>
              </a:defRPr>
            </a:lvl7pPr>
            <a:lvl8pPr lvl="7">
              <a:spcBef>
                <a:spcPts val="0"/>
              </a:spcBef>
              <a:spcAft>
                <a:spcPts val="0"/>
              </a:spcAft>
              <a:buClr>
                <a:schemeClr val="lt1"/>
              </a:buClr>
              <a:buSzPts val="5400"/>
              <a:buNone/>
              <a:defRPr b="0" sz="5400">
                <a:solidFill>
                  <a:schemeClr val="lt1"/>
                </a:solidFill>
              </a:defRPr>
            </a:lvl8pPr>
            <a:lvl9pPr lvl="8">
              <a:spcBef>
                <a:spcPts val="0"/>
              </a:spcBef>
              <a:spcAft>
                <a:spcPts val="0"/>
              </a:spcAft>
              <a:buClr>
                <a:schemeClr val="lt1"/>
              </a:buClr>
              <a:buSzPts val="5400"/>
              <a:buNone/>
              <a:defRPr b="0" sz="5400">
                <a:solidFill>
                  <a:schemeClr val="lt1"/>
                </a:solidFill>
              </a:defRPr>
            </a:lvl9pPr>
          </a:lstStyle>
          <a:p/>
        </p:txBody>
      </p:sp>
      <p:sp>
        <p:nvSpPr>
          <p:cNvPr id="47" name="Google Shape;4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0"/>
            <a:ext cx="4572000" cy="5143500"/>
          </a:xfrm>
          <a:prstGeom prst="rec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Clr>
                <a:srgbClr val="4C1130"/>
              </a:buClr>
              <a:buSzPts val="4200"/>
              <a:buNone/>
              <a:defRPr sz="4200">
                <a:solidFill>
                  <a:srgbClr val="4C1130"/>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1" name="Google Shape;51;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2" name="Google Shape;5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3" name="Google Shape;5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rgbClr val="4C1130"/>
              </a:buClr>
              <a:buSzPts val="2400"/>
              <a:buFont typeface="PT Sans Narrow"/>
              <a:buNone/>
              <a:defRPr b="1" sz="2400">
                <a:solidFill>
                  <a:srgbClr val="4C1130"/>
                </a:solidFill>
                <a:latin typeface="PT Sans Narrow"/>
                <a:ea typeface="PT Sans Narrow"/>
                <a:cs typeface="PT Sans Narrow"/>
                <a:sym typeface="PT Sans Narrow"/>
              </a:defRPr>
            </a:lvl1pPr>
          </a:lstStyle>
          <a:p/>
        </p:txBody>
      </p:sp>
      <p:sp>
        <p:nvSpPr>
          <p:cNvPr id="56" name="Google Shape;5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0"/>
          <p:cNvSpPr/>
          <p:nvPr/>
        </p:nvSpPr>
        <p:spPr>
          <a:xfrm>
            <a:off x="-75" y="5045700"/>
            <a:ext cx="9144000" cy="97800"/>
          </a:xfrm>
          <a:prstGeom prst="rec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20124D"/>
              </a:buClr>
              <a:buSzPts val="3600"/>
              <a:buFont typeface="PT Sans Narrow"/>
              <a:buNone/>
              <a:defRPr b="1" sz="3600">
                <a:solidFill>
                  <a:srgbClr val="20124D"/>
                </a:solidFill>
                <a:latin typeface="PT Sans Narrow"/>
                <a:ea typeface="PT Sans Narrow"/>
                <a:cs typeface="PT Sans Narrow"/>
                <a:sym typeface="PT Sans Narrow"/>
              </a:defRPr>
            </a:lvl1pPr>
            <a:lvl2pPr lvl="1">
              <a:spcBef>
                <a:spcPts val="0"/>
              </a:spcBef>
              <a:spcAft>
                <a:spcPts val="0"/>
              </a:spcAft>
              <a:buClr>
                <a:srgbClr val="20124D"/>
              </a:buClr>
              <a:buSzPts val="3600"/>
              <a:buFont typeface="PT Sans Narrow"/>
              <a:buNone/>
              <a:defRPr b="1" sz="3600">
                <a:solidFill>
                  <a:srgbClr val="20124D"/>
                </a:solidFill>
                <a:latin typeface="PT Sans Narrow"/>
                <a:ea typeface="PT Sans Narrow"/>
                <a:cs typeface="PT Sans Narrow"/>
                <a:sym typeface="PT Sans Narrow"/>
              </a:defRPr>
            </a:lvl2pPr>
            <a:lvl3pPr lvl="2">
              <a:spcBef>
                <a:spcPts val="0"/>
              </a:spcBef>
              <a:spcAft>
                <a:spcPts val="0"/>
              </a:spcAft>
              <a:buClr>
                <a:srgbClr val="20124D"/>
              </a:buClr>
              <a:buSzPts val="3600"/>
              <a:buFont typeface="PT Sans Narrow"/>
              <a:buNone/>
              <a:defRPr b="1" sz="3600">
                <a:solidFill>
                  <a:srgbClr val="20124D"/>
                </a:solidFill>
                <a:latin typeface="PT Sans Narrow"/>
                <a:ea typeface="PT Sans Narrow"/>
                <a:cs typeface="PT Sans Narrow"/>
                <a:sym typeface="PT Sans Narrow"/>
              </a:defRPr>
            </a:lvl3pPr>
            <a:lvl4pPr lvl="3">
              <a:spcBef>
                <a:spcPts val="0"/>
              </a:spcBef>
              <a:spcAft>
                <a:spcPts val="0"/>
              </a:spcAft>
              <a:buClr>
                <a:srgbClr val="20124D"/>
              </a:buClr>
              <a:buSzPts val="3600"/>
              <a:buFont typeface="PT Sans Narrow"/>
              <a:buNone/>
              <a:defRPr b="1" sz="3600">
                <a:solidFill>
                  <a:srgbClr val="20124D"/>
                </a:solidFill>
                <a:latin typeface="PT Sans Narrow"/>
                <a:ea typeface="PT Sans Narrow"/>
                <a:cs typeface="PT Sans Narrow"/>
                <a:sym typeface="PT Sans Narrow"/>
              </a:defRPr>
            </a:lvl4pPr>
            <a:lvl5pPr lvl="4">
              <a:spcBef>
                <a:spcPts val="0"/>
              </a:spcBef>
              <a:spcAft>
                <a:spcPts val="0"/>
              </a:spcAft>
              <a:buClr>
                <a:srgbClr val="20124D"/>
              </a:buClr>
              <a:buSzPts val="3600"/>
              <a:buFont typeface="PT Sans Narrow"/>
              <a:buNone/>
              <a:defRPr b="1" sz="3600">
                <a:solidFill>
                  <a:srgbClr val="20124D"/>
                </a:solidFill>
                <a:latin typeface="PT Sans Narrow"/>
                <a:ea typeface="PT Sans Narrow"/>
                <a:cs typeface="PT Sans Narrow"/>
                <a:sym typeface="PT Sans Narrow"/>
              </a:defRPr>
            </a:lvl5pPr>
            <a:lvl6pPr lvl="5">
              <a:spcBef>
                <a:spcPts val="0"/>
              </a:spcBef>
              <a:spcAft>
                <a:spcPts val="0"/>
              </a:spcAft>
              <a:buClr>
                <a:srgbClr val="20124D"/>
              </a:buClr>
              <a:buSzPts val="3600"/>
              <a:buFont typeface="PT Sans Narrow"/>
              <a:buNone/>
              <a:defRPr b="1" sz="3600">
                <a:solidFill>
                  <a:srgbClr val="20124D"/>
                </a:solidFill>
                <a:latin typeface="PT Sans Narrow"/>
                <a:ea typeface="PT Sans Narrow"/>
                <a:cs typeface="PT Sans Narrow"/>
                <a:sym typeface="PT Sans Narrow"/>
              </a:defRPr>
            </a:lvl6pPr>
            <a:lvl7pPr lvl="6">
              <a:spcBef>
                <a:spcPts val="0"/>
              </a:spcBef>
              <a:spcAft>
                <a:spcPts val="0"/>
              </a:spcAft>
              <a:buClr>
                <a:srgbClr val="20124D"/>
              </a:buClr>
              <a:buSzPts val="3600"/>
              <a:buFont typeface="PT Sans Narrow"/>
              <a:buNone/>
              <a:defRPr b="1" sz="3600">
                <a:solidFill>
                  <a:srgbClr val="20124D"/>
                </a:solidFill>
                <a:latin typeface="PT Sans Narrow"/>
                <a:ea typeface="PT Sans Narrow"/>
                <a:cs typeface="PT Sans Narrow"/>
                <a:sym typeface="PT Sans Narrow"/>
              </a:defRPr>
            </a:lvl7pPr>
            <a:lvl8pPr lvl="7">
              <a:spcBef>
                <a:spcPts val="0"/>
              </a:spcBef>
              <a:spcAft>
                <a:spcPts val="0"/>
              </a:spcAft>
              <a:buClr>
                <a:srgbClr val="20124D"/>
              </a:buClr>
              <a:buSzPts val="3600"/>
              <a:buFont typeface="PT Sans Narrow"/>
              <a:buNone/>
              <a:defRPr b="1" sz="3600">
                <a:solidFill>
                  <a:srgbClr val="20124D"/>
                </a:solidFill>
                <a:latin typeface="PT Sans Narrow"/>
                <a:ea typeface="PT Sans Narrow"/>
                <a:cs typeface="PT Sans Narrow"/>
                <a:sym typeface="PT Sans Narrow"/>
              </a:defRPr>
            </a:lvl8pPr>
            <a:lvl9pPr lvl="8">
              <a:spcBef>
                <a:spcPts val="0"/>
              </a:spcBef>
              <a:spcAft>
                <a:spcPts val="0"/>
              </a:spcAft>
              <a:buClr>
                <a:srgbClr val="20124D"/>
              </a:buClr>
              <a:buSzPts val="3600"/>
              <a:buFont typeface="PT Sans Narrow"/>
              <a:buNone/>
              <a:defRPr b="1" sz="3600">
                <a:solidFill>
                  <a:srgbClr val="20124D"/>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mailto:sales@expressprint.com.s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51.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54.png"/><Relationship Id="rId5"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5.png"/><Relationship Id="rId4" Type="http://schemas.openxmlformats.org/officeDocument/2006/relationships/image" Target="../media/image52.png"/><Relationship Id="rId5" Type="http://schemas.openxmlformats.org/officeDocument/2006/relationships/image" Target="../media/image58.png"/><Relationship Id="rId6"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65.png"/><Relationship Id="rId6"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64.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1.png"/><Relationship Id="rId7" Type="http://schemas.openxmlformats.org/officeDocument/2006/relationships/image" Target="../media/image7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7.png"/><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73.png"/><Relationship Id="rId4" Type="http://schemas.openxmlformats.org/officeDocument/2006/relationships/image" Target="../media/image76.png"/><Relationship Id="rId5"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hyperlink" Target="https://test.dl61syovuvj4c.amplifyapp.com/" TargetMode="External"/><Relationship Id="rId4"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2.jpg"/><Relationship Id="rId4" Type="http://schemas.openxmlformats.org/officeDocument/2006/relationships/image" Target="../media/image85.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hyperlink" Target="https://www.ibm.com/downloads/cas/V0XQ0ZRE" TargetMode="External"/><Relationship Id="rId4" Type="http://schemas.openxmlformats.org/officeDocument/2006/relationships/hyperlink" Target="https://github.com/watson-developer-cloud/assistant-improve-recommendations-noteboo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1.jpg"/><Relationship Id="rId4" Type="http://schemas.openxmlformats.org/officeDocument/2006/relationships/image" Target="../media/image8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7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7.jpg"/><Relationship Id="rId5" Type="http://schemas.openxmlformats.org/officeDocument/2006/relationships/image" Target="../media/image16.jpg"/><Relationship Id="rId6" Type="http://schemas.openxmlformats.org/officeDocument/2006/relationships/image" Target="../media/image5.jpg"/><Relationship Id="rId7" Type="http://schemas.openxmlformats.org/officeDocument/2006/relationships/image" Target="../media/image15.jpg"/><Relationship Id="rId8"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type="ctrTitle"/>
          </p:nvPr>
        </p:nvSpPr>
        <p:spPr>
          <a:xfrm>
            <a:off x="1004150" y="273552"/>
            <a:ext cx="7136700" cy="848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AIP Final Presentation</a:t>
            </a:r>
            <a:endParaRPr/>
          </a:p>
        </p:txBody>
      </p:sp>
      <p:sp>
        <p:nvSpPr>
          <p:cNvPr id="71" name="Google Shape;71;p13"/>
          <p:cNvSpPr txBox="1"/>
          <p:nvPr>
            <p:ph idx="1" type="subTitle"/>
          </p:nvPr>
        </p:nvSpPr>
        <p:spPr>
          <a:xfrm>
            <a:off x="2137225" y="2850050"/>
            <a:ext cx="4870500" cy="9516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SzPts val="688"/>
              <a:buNone/>
            </a:pPr>
            <a:r>
              <a:rPr b="1" lang="en" sz="1525">
                <a:solidFill>
                  <a:srgbClr val="000000"/>
                </a:solidFill>
              </a:rPr>
              <a:t>Class: IMVAI-1502 | Team 3</a:t>
            </a:r>
            <a:endParaRPr sz="1525">
              <a:solidFill>
                <a:srgbClr val="000000"/>
              </a:solidFill>
            </a:endParaRPr>
          </a:p>
          <a:p>
            <a:pPr indent="0" lvl="0" marL="0" rtl="0" algn="ctr">
              <a:spcBef>
                <a:spcPts val="0"/>
              </a:spcBef>
              <a:spcAft>
                <a:spcPts val="0"/>
              </a:spcAft>
              <a:buSzPts val="688"/>
              <a:buNone/>
            </a:pPr>
            <a:r>
              <a:rPr b="1" lang="en" sz="1200">
                <a:solidFill>
                  <a:srgbClr val="000000"/>
                </a:solidFill>
              </a:rPr>
              <a:t>Team Members:</a:t>
            </a:r>
            <a:r>
              <a:rPr lang="en" sz="1500">
                <a:solidFill>
                  <a:srgbClr val="000000"/>
                </a:solidFill>
              </a:rPr>
              <a:t> </a:t>
            </a:r>
            <a:endParaRPr sz="1500">
              <a:solidFill>
                <a:srgbClr val="000000"/>
              </a:solidFill>
            </a:endParaRPr>
          </a:p>
          <a:p>
            <a:pPr indent="0" lvl="0" marL="0" rtl="0" algn="ctr">
              <a:spcBef>
                <a:spcPts val="0"/>
              </a:spcBef>
              <a:spcAft>
                <a:spcPts val="0"/>
              </a:spcAft>
              <a:buSzPts val="688"/>
              <a:buNone/>
            </a:pPr>
            <a:r>
              <a:rPr lang="en" sz="1525">
                <a:solidFill>
                  <a:srgbClr val="000000"/>
                </a:solidFill>
              </a:rPr>
              <a:t>Loretta, Annie, Kwang Meng, Niithiya, Welson</a:t>
            </a:r>
            <a:endParaRPr sz="1900">
              <a:solidFill>
                <a:srgbClr val="000000"/>
              </a:solidFill>
            </a:endParaRPr>
          </a:p>
        </p:txBody>
      </p:sp>
      <p:sp>
        <p:nvSpPr>
          <p:cNvPr id="72" name="Google Shape;7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3" name="Google Shape;73;p13"/>
          <p:cNvPicPr preferRelativeResize="0"/>
          <p:nvPr/>
        </p:nvPicPr>
        <p:blipFill>
          <a:blip r:embed="rId3">
            <a:alphaModFix/>
          </a:blip>
          <a:stretch>
            <a:fillRect/>
          </a:stretch>
        </p:blipFill>
        <p:spPr>
          <a:xfrm>
            <a:off x="2882075" y="1413950"/>
            <a:ext cx="3488699" cy="1220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0200" lvl="0" marL="457200" rtl="0" algn="l">
              <a:lnSpc>
                <a:spcPct val="105000"/>
              </a:lnSpc>
              <a:spcBef>
                <a:spcPts val="0"/>
              </a:spcBef>
              <a:spcAft>
                <a:spcPts val="0"/>
              </a:spcAft>
              <a:buSzPts val="1600"/>
              <a:buAutoNum type="arabicPeriod"/>
            </a:pPr>
            <a:r>
              <a:rPr b="1" lang="en" sz="1600"/>
              <a:t>Live Chat</a:t>
            </a:r>
            <a:r>
              <a:rPr lang="en" sz="1600"/>
              <a:t> (via www.expressprint.com.sg)</a:t>
            </a:r>
            <a:endParaRPr sz="1600"/>
          </a:p>
          <a:p>
            <a:pPr indent="-330200" lvl="0" marL="457200" rtl="0" algn="l">
              <a:lnSpc>
                <a:spcPct val="105000"/>
              </a:lnSpc>
              <a:spcBef>
                <a:spcPts val="0"/>
              </a:spcBef>
              <a:spcAft>
                <a:spcPts val="0"/>
              </a:spcAft>
              <a:buSzPts val="1600"/>
              <a:buAutoNum type="arabicPeriod"/>
            </a:pPr>
            <a:r>
              <a:rPr b="1" lang="en" sz="1600"/>
              <a:t>Hotline</a:t>
            </a:r>
            <a:r>
              <a:rPr lang="en" sz="1600"/>
              <a:t> (+65 61 00 83 28)</a:t>
            </a:r>
            <a:endParaRPr sz="1600"/>
          </a:p>
          <a:p>
            <a:pPr indent="-330200" lvl="0" marL="457200" rtl="0" algn="l">
              <a:lnSpc>
                <a:spcPct val="105000"/>
              </a:lnSpc>
              <a:spcBef>
                <a:spcPts val="0"/>
              </a:spcBef>
              <a:spcAft>
                <a:spcPts val="0"/>
              </a:spcAft>
              <a:buSzPts val="1600"/>
              <a:buAutoNum type="arabicPeriod"/>
            </a:pPr>
            <a:r>
              <a:rPr b="1" lang="en" sz="1600"/>
              <a:t>Whatsapp</a:t>
            </a:r>
            <a:r>
              <a:rPr lang="en" sz="1600"/>
              <a:t> (+65 88 20 21 22)</a:t>
            </a:r>
            <a:endParaRPr sz="1600"/>
          </a:p>
          <a:p>
            <a:pPr indent="-330200" lvl="0" marL="457200" rtl="0" algn="l">
              <a:lnSpc>
                <a:spcPct val="105000"/>
              </a:lnSpc>
              <a:spcBef>
                <a:spcPts val="0"/>
              </a:spcBef>
              <a:spcAft>
                <a:spcPts val="0"/>
              </a:spcAft>
              <a:buClr>
                <a:srgbClr val="A94500"/>
              </a:buClr>
              <a:buSzPts val="1600"/>
              <a:buAutoNum type="arabicPeriod"/>
            </a:pPr>
            <a:r>
              <a:rPr b="1" lang="en" sz="1600">
                <a:solidFill>
                  <a:srgbClr val="A94500"/>
                </a:solidFill>
              </a:rPr>
              <a:t>Email</a:t>
            </a:r>
            <a:r>
              <a:rPr lang="en" sz="1600">
                <a:solidFill>
                  <a:srgbClr val="A94500"/>
                </a:solidFill>
              </a:rPr>
              <a:t> (</a:t>
            </a:r>
            <a:r>
              <a:rPr lang="en" sz="1600" u="sng">
                <a:solidFill>
                  <a:srgbClr val="A94500"/>
                </a:solidFill>
                <a:hlinkClick r:id="rId3">
                  <a:extLst>
                    <a:ext uri="{A12FA001-AC4F-418D-AE19-62706E023703}">
                      <ahyp:hlinkClr val="tx"/>
                    </a:ext>
                  </a:extLst>
                </a:hlinkClick>
              </a:rPr>
              <a:t>sales@expressprint.com.sg</a:t>
            </a:r>
            <a:r>
              <a:rPr lang="en" sz="1600">
                <a:solidFill>
                  <a:srgbClr val="A94500"/>
                </a:solidFill>
              </a:rPr>
              <a:t>)</a:t>
            </a:r>
            <a:endParaRPr sz="1600">
              <a:solidFill>
                <a:srgbClr val="A94500"/>
              </a:solidFill>
            </a:endParaRPr>
          </a:p>
          <a:p>
            <a:pPr indent="0" lvl="0" marL="0" rtl="0" algn="l">
              <a:lnSpc>
                <a:spcPct val="105000"/>
              </a:lnSpc>
              <a:spcBef>
                <a:spcPts val="1200"/>
              </a:spcBef>
              <a:spcAft>
                <a:spcPts val="1200"/>
              </a:spcAft>
              <a:buNone/>
            </a:pPr>
            <a:r>
              <a:rPr lang="en" sz="1600"/>
              <a:t>Channels’ Operating Hours:</a:t>
            </a:r>
            <a:endParaRPr/>
          </a:p>
        </p:txBody>
      </p:sp>
      <p:sp>
        <p:nvSpPr>
          <p:cNvPr id="205" name="Google Shape;20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6" name="Google Shape;206;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Expressprint’s Customer Service Channels</a:t>
            </a:r>
            <a:endParaRPr/>
          </a:p>
        </p:txBody>
      </p:sp>
      <p:graphicFrame>
        <p:nvGraphicFramePr>
          <p:cNvPr id="207" name="Google Shape;207;p22"/>
          <p:cNvGraphicFramePr/>
          <p:nvPr/>
        </p:nvGraphicFramePr>
        <p:xfrm>
          <a:off x="288513" y="2985300"/>
          <a:ext cx="3000000" cy="3000000"/>
        </p:xfrm>
        <a:graphic>
          <a:graphicData uri="http://schemas.openxmlformats.org/drawingml/2006/table">
            <a:tbl>
              <a:tblPr>
                <a:noFill/>
                <a:tableStyleId>{46BBD264-0099-403E-82CD-14293B63CE89}</a:tableStyleId>
              </a:tblPr>
              <a:tblGrid>
                <a:gridCol w="1489875"/>
                <a:gridCol w="4221450"/>
                <a:gridCol w="2855650"/>
              </a:tblGrid>
              <a:tr h="572550">
                <a:tc>
                  <a:txBody>
                    <a:bodyPr/>
                    <a:lstStyle/>
                    <a:p>
                      <a:pPr indent="0" lvl="0" marL="0" rtl="0" algn="l">
                        <a:spcBef>
                          <a:spcPts val="0"/>
                        </a:spcBef>
                        <a:spcAft>
                          <a:spcPts val="0"/>
                        </a:spcAft>
                        <a:buNone/>
                      </a:pPr>
                      <a:r>
                        <a:rPr lang="en" sz="1500">
                          <a:solidFill>
                            <a:srgbClr val="695D46"/>
                          </a:solidFill>
                          <a:latin typeface="Open Sans"/>
                          <a:ea typeface="Open Sans"/>
                          <a:cs typeface="Open Sans"/>
                          <a:sym typeface="Open Sans"/>
                        </a:rPr>
                        <a:t>Live Chat</a:t>
                      </a:r>
                      <a:endParaRPr sz="1500">
                        <a:solidFill>
                          <a:srgbClr val="695D46"/>
                        </a:solidFill>
                        <a:latin typeface="Open Sans"/>
                        <a:ea typeface="Open Sans"/>
                        <a:cs typeface="Open Sans"/>
                        <a:sym typeface="Open Sans"/>
                      </a:endParaRPr>
                    </a:p>
                  </a:txBody>
                  <a:tcPr marT="91425" marB="91425" marR="91425" marL="91425"/>
                </a:tc>
                <a:tc rowSpan="3">
                  <a:txBody>
                    <a:bodyPr/>
                    <a:lstStyle/>
                    <a:p>
                      <a:pPr indent="0" lvl="0" marL="0" rtl="0" algn="ctr">
                        <a:spcBef>
                          <a:spcPts val="0"/>
                        </a:spcBef>
                        <a:spcAft>
                          <a:spcPts val="0"/>
                        </a:spcAft>
                        <a:buNone/>
                      </a:pPr>
                      <a:r>
                        <a:rPr lang="en" sz="1500">
                          <a:solidFill>
                            <a:srgbClr val="695D46"/>
                          </a:solidFill>
                          <a:latin typeface="Open Sans"/>
                          <a:ea typeface="Open Sans"/>
                          <a:cs typeface="Open Sans"/>
                          <a:sym typeface="Open Sans"/>
                        </a:rPr>
                        <a:t>Monday to Friday (Except PH)</a:t>
                      </a:r>
                      <a:endParaRPr sz="1500">
                        <a:solidFill>
                          <a:srgbClr val="695D46"/>
                        </a:solidFill>
                        <a:latin typeface="Open Sans"/>
                        <a:ea typeface="Open Sans"/>
                        <a:cs typeface="Open Sans"/>
                        <a:sym typeface="Open Sans"/>
                      </a:endParaRPr>
                    </a:p>
                    <a:p>
                      <a:pPr indent="0" lvl="0" marL="0" rtl="0" algn="ctr">
                        <a:spcBef>
                          <a:spcPts val="0"/>
                        </a:spcBef>
                        <a:spcAft>
                          <a:spcPts val="0"/>
                        </a:spcAft>
                        <a:buNone/>
                      </a:pPr>
                      <a:r>
                        <a:rPr lang="en" sz="1500">
                          <a:solidFill>
                            <a:srgbClr val="695D46"/>
                          </a:solidFill>
                          <a:latin typeface="Open Sans"/>
                          <a:ea typeface="Open Sans"/>
                          <a:cs typeface="Open Sans"/>
                          <a:sym typeface="Open Sans"/>
                        </a:rPr>
                        <a:t>9:30am to 6:pm</a:t>
                      </a:r>
                      <a:endParaRPr sz="1500">
                        <a:solidFill>
                          <a:srgbClr val="695D46"/>
                        </a:solidFill>
                        <a:latin typeface="Open Sans"/>
                        <a:ea typeface="Open Sans"/>
                        <a:cs typeface="Open Sans"/>
                        <a:sym typeface="Open Sans"/>
                      </a:endParaRPr>
                    </a:p>
                    <a:p>
                      <a:pPr indent="0" lvl="0" marL="0" rtl="0" algn="ctr">
                        <a:spcBef>
                          <a:spcPts val="0"/>
                        </a:spcBef>
                        <a:spcAft>
                          <a:spcPts val="0"/>
                        </a:spcAft>
                        <a:buNone/>
                      </a:pPr>
                      <a:r>
                        <a:t/>
                      </a:r>
                      <a:endParaRPr sz="1500">
                        <a:solidFill>
                          <a:srgbClr val="695D46"/>
                        </a:solidFill>
                        <a:latin typeface="Open Sans"/>
                        <a:ea typeface="Open Sans"/>
                        <a:cs typeface="Open Sans"/>
                        <a:sym typeface="Open Sans"/>
                      </a:endParaRPr>
                    </a:p>
                    <a:p>
                      <a:pPr indent="0" lvl="0" marL="0" rtl="0" algn="ctr">
                        <a:spcBef>
                          <a:spcPts val="0"/>
                        </a:spcBef>
                        <a:spcAft>
                          <a:spcPts val="0"/>
                        </a:spcAft>
                        <a:buNone/>
                      </a:pPr>
                      <a:r>
                        <a:rPr lang="en" sz="1500">
                          <a:solidFill>
                            <a:srgbClr val="695D46"/>
                          </a:solidFill>
                          <a:latin typeface="Open Sans"/>
                          <a:ea typeface="Open Sans"/>
                          <a:cs typeface="Open Sans"/>
                          <a:sym typeface="Open Sans"/>
                        </a:rPr>
                        <a:t>Expect instant reply</a:t>
                      </a:r>
                      <a:endParaRPr sz="1500">
                        <a:solidFill>
                          <a:srgbClr val="695D46"/>
                        </a:solidFill>
                        <a:latin typeface="Open Sans"/>
                        <a:ea typeface="Open Sans"/>
                        <a:cs typeface="Open Sans"/>
                        <a:sym typeface="Open Sans"/>
                      </a:endParaRPr>
                    </a:p>
                  </a:txBody>
                  <a:tcPr marT="91425" marB="91425" marR="91425" marL="91425" anchor="ctr"/>
                </a:tc>
                <a:tc>
                  <a:txBody>
                    <a:bodyPr/>
                    <a:lstStyle/>
                    <a:p>
                      <a:pPr indent="0" lvl="0" marL="0" rtl="0" algn="ctr">
                        <a:spcBef>
                          <a:spcPts val="0"/>
                        </a:spcBef>
                        <a:spcAft>
                          <a:spcPts val="0"/>
                        </a:spcAft>
                        <a:buNone/>
                      </a:pPr>
                      <a:r>
                        <a:rPr lang="en" sz="1500">
                          <a:solidFill>
                            <a:srgbClr val="695D46"/>
                          </a:solidFill>
                          <a:latin typeface="Open Sans"/>
                          <a:ea typeface="Open Sans"/>
                          <a:cs typeface="Open Sans"/>
                          <a:sym typeface="Open Sans"/>
                        </a:rPr>
                        <a:t>Limited to geolocation of Singapore &amp; Malaysia</a:t>
                      </a:r>
                      <a:endParaRPr sz="1500">
                        <a:solidFill>
                          <a:srgbClr val="695D46"/>
                        </a:solidFill>
                        <a:latin typeface="Open Sans"/>
                        <a:ea typeface="Open Sans"/>
                        <a:cs typeface="Open Sans"/>
                        <a:sym typeface="Open Sans"/>
                      </a:endParaRPr>
                    </a:p>
                  </a:txBody>
                  <a:tcPr marT="91425" marB="91425" marR="91425" marL="91425" anchor="ctr"/>
                </a:tc>
              </a:tr>
              <a:tr h="368050">
                <a:tc>
                  <a:txBody>
                    <a:bodyPr/>
                    <a:lstStyle/>
                    <a:p>
                      <a:pPr indent="0" lvl="0" marL="0" rtl="0" algn="l">
                        <a:spcBef>
                          <a:spcPts val="0"/>
                        </a:spcBef>
                        <a:spcAft>
                          <a:spcPts val="0"/>
                        </a:spcAft>
                        <a:buNone/>
                      </a:pPr>
                      <a:r>
                        <a:rPr lang="en" sz="1500">
                          <a:solidFill>
                            <a:srgbClr val="695D46"/>
                          </a:solidFill>
                          <a:latin typeface="Open Sans"/>
                          <a:ea typeface="Open Sans"/>
                          <a:cs typeface="Open Sans"/>
                          <a:sym typeface="Open Sans"/>
                        </a:rPr>
                        <a:t>Hotline</a:t>
                      </a:r>
                      <a:endParaRPr sz="1500">
                        <a:solidFill>
                          <a:srgbClr val="695D46"/>
                        </a:solidFill>
                        <a:latin typeface="Open Sans"/>
                        <a:ea typeface="Open Sans"/>
                        <a:cs typeface="Open Sans"/>
                        <a:sym typeface="Open Sans"/>
                      </a:endParaRPr>
                    </a:p>
                  </a:txBody>
                  <a:tcPr marT="91425" marB="91425" marR="91425" marL="91425"/>
                </a:tc>
                <a:tc vMerge="1"/>
                <a:tc rowSpan="3">
                  <a:txBody>
                    <a:bodyPr/>
                    <a:lstStyle/>
                    <a:p>
                      <a:pPr indent="0" lvl="0" marL="0" rtl="0" algn="ctr">
                        <a:spcBef>
                          <a:spcPts val="0"/>
                        </a:spcBef>
                        <a:spcAft>
                          <a:spcPts val="0"/>
                        </a:spcAft>
                        <a:buNone/>
                      </a:pPr>
                      <a:r>
                        <a:rPr b="1" lang="en" sz="1500">
                          <a:solidFill>
                            <a:srgbClr val="A94500"/>
                          </a:solidFill>
                          <a:latin typeface="Open Sans"/>
                          <a:ea typeface="Open Sans"/>
                          <a:cs typeface="Open Sans"/>
                          <a:sym typeface="Open Sans"/>
                        </a:rPr>
                        <a:t>No limitation of geolocation</a:t>
                      </a:r>
                      <a:endParaRPr b="1" sz="1500">
                        <a:solidFill>
                          <a:srgbClr val="A94500"/>
                        </a:solidFill>
                        <a:latin typeface="Open Sans"/>
                        <a:ea typeface="Open Sans"/>
                        <a:cs typeface="Open Sans"/>
                        <a:sym typeface="Open Sans"/>
                      </a:endParaRPr>
                    </a:p>
                  </a:txBody>
                  <a:tcPr marT="91425" marB="91425" marR="91425" marL="91425" anchor="ctr"/>
                </a:tc>
              </a:tr>
              <a:tr h="368050">
                <a:tc>
                  <a:txBody>
                    <a:bodyPr/>
                    <a:lstStyle/>
                    <a:p>
                      <a:pPr indent="0" lvl="0" marL="0" rtl="0" algn="l">
                        <a:spcBef>
                          <a:spcPts val="0"/>
                        </a:spcBef>
                        <a:spcAft>
                          <a:spcPts val="0"/>
                        </a:spcAft>
                        <a:buNone/>
                      </a:pPr>
                      <a:r>
                        <a:rPr lang="en" sz="1500">
                          <a:solidFill>
                            <a:srgbClr val="695D46"/>
                          </a:solidFill>
                          <a:latin typeface="Open Sans"/>
                          <a:ea typeface="Open Sans"/>
                          <a:cs typeface="Open Sans"/>
                          <a:sym typeface="Open Sans"/>
                        </a:rPr>
                        <a:t>WhatsApp</a:t>
                      </a:r>
                      <a:endParaRPr sz="1500">
                        <a:solidFill>
                          <a:srgbClr val="695D46"/>
                        </a:solidFill>
                        <a:latin typeface="Open Sans"/>
                        <a:ea typeface="Open Sans"/>
                        <a:cs typeface="Open Sans"/>
                        <a:sym typeface="Open Sans"/>
                      </a:endParaRPr>
                    </a:p>
                  </a:txBody>
                  <a:tcPr marT="91425" marB="91425" marR="91425" marL="91425"/>
                </a:tc>
                <a:tc vMerge="1"/>
                <a:tc vMerge="1"/>
              </a:tr>
              <a:tr h="430000">
                <a:tc>
                  <a:txBody>
                    <a:bodyPr/>
                    <a:lstStyle/>
                    <a:p>
                      <a:pPr indent="0" lvl="0" marL="0" rtl="0" algn="l">
                        <a:spcBef>
                          <a:spcPts val="0"/>
                        </a:spcBef>
                        <a:spcAft>
                          <a:spcPts val="0"/>
                        </a:spcAft>
                        <a:buNone/>
                      </a:pPr>
                      <a:r>
                        <a:rPr lang="en" sz="1500">
                          <a:solidFill>
                            <a:srgbClr val="695D46"/>
                          </a:solidFill>
                          <a:latin typeface="Open Sans"/>
                          <a:ea typeface="Open Sans"/>
                          <a:cs typeface="Open Sans"/>
                          <a:sym typeface="Open Sans"/>
                        </a:rPr>
                        <a:t>Email</a:t>
                      </a:r>
                      <a:endParaRPr sz="1500">
                        <a:solidFill>
                          <a:srgbClr val="695D46"/>
                        </a:solidFill>
                        <a:latin typeface="Open Sans"/>
                        <a:ea typeface="Open Sans"/>
                        <a:cs typeface="Open Sans"/>
                        <a:sym typeface="Open Sans"/>
                      </a:endParaRPr>
                    </a:p>
                  </a:txBody>
                  <a:tcPr marT="91425" marB="91425" marR="91425" marL="91425"/>
                </a:tc>
                <a:tc>
                  <a:txBody>
                    <a:bodyPr/>
                    <a:lstStyle/>
                    <a:p>
                      <a:pPr indent="0" lvl="0" marL="0" rtl="0" algn="ctr">
                        <a:spcBef>
                          <a:spcPts val="0"/>
                        </a:spcBef>
                        <a:spcAft>
                          <a:spcPts val="0"/>
                        </a:spcAft>
                        <a:buNone/>
                      </a:pPr>
                      <a:r>
                        <a:rPr lang="en" sz="1500">
                          <a:solidFill>
                            <a:srgbClr val="695D46"/>
                          </a:solidFill>
                          <a:latin typeface="Open Sans"/>
                          <a:ea typeface="Open Sans"/>
                          <a:cs typeface="Open Sans"/>
                          <a:sym typeface="Open Sans"/>
                        </a:rPr>
                        <a:t>24x7, Expect reply within 1 business day</a:t>
                      </a:r>
                      <a:endParaRPr sz="1500">
                        <a:solidFill>
                          <a:srgbClr val="695D46"/>
                        </a:solidFill>
                        <a:latin typeface="Open Sans"/>
                        <a:ea typeface="Open Sans"/>
                        <a:cs typeface="Open Sans"/>
                        <a:sym typeface="Open Sans"/>
                      </a:endParaRPr>
                    </a:p>
                  </a:txBody>
                  <a:tcPr marT="91425" marB="91425" marR="91425" marL="91425"/>
                </a:tc>
                <a:tc vMerge="1"/>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Expressprint’s Current Situation</a:t>
            </a:r>
            <a:endParaRPr/>
          </a:p>
        </p:txBody>
      </p:sp>
      <p:sp>
        <p:nvSpPr>
          <p:cNvPr id="213" name="Google Shape;213;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Overwhelmed by Live Chat requests</a:t>
            </a:r>
            <a:endParaRPr/>
          </a:p>
          <a:p>
            <a:pPr indent="-317500" lvl="1" marL="914400" rtl="0" algn="l">
              <a:spcBef>
                <a:spcPts val="0"/>
              </a:spcBef>
              <a:spcAft>
                <a:spcPts val="0"/>
              </a:spcAft>
              <a:buSzPts val="1400"/>
              <a:buAutoNum type="alphaLcPeriod"/>
            </a:pPr>
            <a:r>
              <a:rPr lang="en"/>
              <a:t>Long waiting time / unhappy customers</a:t>
            </a:r>
            <a:endParaRPr/>
          </a:p>
          <a:p>
            <a:pPr indent="-342900" lvl="0" marL="457200" rtl="0" algn="l">
              <a:spcBef>
                <a:spcPts val="0"/>
              </a:spcBef>
              <a:spcAft>
                <a:spcPts val="0"/>
              </a:spcAft>
              <a:buSzPts val="1800"/>
              <a:buAutoNum type="arabicPeriod"/>
            </a:pPr>
            <a:r>
              <a:rPr lang="en"/>
              <a:t>Many frequently asked questions</a:t>
            </a:r>
            <a:endParaRPr/>
          </a:p>
          <a:p>
            <a:pPr indent="-317500" lvl="1" marL="914400" rtl="0" algn="l">
              <a:spcBef>
                <a:spcPts val="0"/>
              </a:spcBef>
              <a:spcAft>
                <a:spcPts val="0"/>
              </a:spcAft>
              <a:buSzPts val="1400"/>
              <a:buAutoNum type="alphaLcPeriod"/>
            </a:pPr>
            <a:r>
              <a:rPr lang="en"/>
              <a:t>Manual response / waste resources</a:t>
            </a:r>
            <a:endParaRPr/>
          </a:p>
          <a:p>
            <a:pPr indent="-342900" lvl="0" marL="457200" rtl="0" algn="l">
              <a:spcBef>
                <a:spcPts val="0"/>
              </a:spcBef>
              <a:spcAft>
                <a:spcPts val="0"/>
              </a:spcAft>
              <a:buSzPts val="1800"/>
              <a:buAutoNum type="arabicPeriod"/>
            </a:pPr>
            <a:r>
              <a:rPr lang="en"/>
              <a:t>Potential Loss of Sales </a:t>
            </a:r>
            <a:endParaRPr/>
          </a:p>
          <a:p>
            <a:pPr indent="-317500" lvl="1" marL="914400" rtl="0" algn="l">
              <a:spcBef>
                <a:spcPts val="0"/>
              </a:spcBef>
              <a:spcAft>
                <a:spcPts val="0"/>
              </a:spcAft>
              <a:buSzPts val="1400"/>
              <a:buAutoNum type="alphaLcPeriod"/>
            </a:pPr>
            <a:r>
              <a:rPr lang="en"/>
              <a:t>After office hours</a:t>
            </a:r>
            <a:endParaRPr/>
          </a:p>
          <a:p>
            <a:pPr indent="-317500" lvl="1" marL="914400" rtl="0" algn="l">
              <a:spcBef>
                <a:spcPts val="0"/>
              </a:spcBef>
              <a:spcAft>
                <a:spcPts val="0"/>
              </a:spcAft>
              <a:buSzPts val="1400"/>
              <a:buAutoNum type="alphaLcPeriod"/>
            </a:pPr>
            <a:r>
              <a:rPr lang="en"/>
              <a:t>No timely reply</a:t>
            </a:r>
            <a:endParaRPr/>
          </a:p>
          <a:p>
            <a:pPr indent="-342900" lvl="0" marL="457200" rtl="0" algn="l">
              <a:spcBef>
                <a:spcPts val="0"/>
              </a:spcBef>
              <a:spcAft>
                <a:spcPts val="0"/>
              </a:spcAft>
              <a:buSzPts val="1800"/>
              <a:buAutoNum type="arabicPeriod"/>
            </a:pPr>
            <a:r>
              <a:rPr lang="en"/>
              <a:t>Wasted resource for “standby” staff</a:t>
            </a:r>
            <a:endParaRPr/>
          </a:p>
          <a:p>
            <a:pPr indent="-317500" lvl="1" marL="914400" rtl="0" algn="l">
              <a:spcBef>
                <a:spcPts val="0"/>
              </a:spcBef>
              <a:spcAft>
                <a:spcPts val="0"/>
              </a:spcAft>
              <a:buClr>
                <a:srgbClr val="A94500"/>
              </a:buClr>
              <a:buSzPts val="1400"/>
              <a:buAutoNum type="alphaLcPeriod"/>
            </a:pPr>
            <a:r>
              <a:rPr lang="en">
                <a:solidFill>
                  <a:srgbClr val="A94500"/>
                </a:solidFill>
              </a:rPr>
              <a:t>Unable to schedule staff for specific hours due to random spike of requests</a:t>
            </a:r>
            <a:endParaRPr/>
          </a:p>
        </p:txBody>
      </p:sp>
      <p:sp>
        <p:nvSpPr>
          <p:cNvPr id="214" name="Google Shape;21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20" name="Google Shape;220;p24"/>
          <p:cNvSpPr txBox="1"/>
          <p:nvPr>
            <p:ph type="title"/>
          </p:nvPr>
        </p:nvSpPr>
        <p:spPr>
          <a:xfrm>
            <a:off x="286363" y="5405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Enterprise Design Thinking and AI Essentials</a:t>
            </a:r>
            <a:endParaRPr/>
          </a:p>
        </p:txBody>
      </p:sp>
      <p:pic>
        <p:nvPicPr>
          <p:cNvPr id="221" name="Google Shape;221;p24"/>
          <p:cNvPicPr preferRelativeResize="0"/>
          <p:nvPr/>
        </p:nvPicPr>
        <p:blipFill>
          <a:blip r:embed="rId3">
            <a:alphaModFix/>
          </a:blip>
          <a:stretch>
            <a:fillRect/>
          </a:stretch>
        </p:blipFill>
        <p:spPr>
          <a:xfrm>
            <a:off x="4100513" y="3324625"/>
            <a:ext cx="942975" cy="942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5"/>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Persona</a:t>
            </a:r>
            <a:endParaRPr/>
          </a:p>
        </p:txBody>
      </p:sp>
      <p:sp>
        <p:nvSpPr>
          <p:cNvPr id="227" name="Google Shape;22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8" name="Google Shape;228;p25"/>
          <p:cNvPicPr preferRelativeResize="0"/>
          <p:nvPr/>
        </p:nvPicPr>
        <p:blipFill>
          <a:blip r:embed="rId3">
            <a:alphaModFix/>
          </a:blip>
          <a:stretch>
            <a:fillRect/>
          </a:stretch>
        </p:blipFill>
        <p:spPr>
          <a:xfrm>
            <a:off x="319400" y="102300"/>
            <a:ext cx="8231626" cy="4158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34" name="Google Shape;234;p26"/>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Pain Points</a:t>
            </a:r>
            <a:endParaRPr/>
          </a:p>
        </p:txBody>
      </p:sp>
      <p:sp>
        <p:nvSpPr>
          <p:cNvPr id="235" name="Google Shape;235;p26"/>
          <p:cNvSpPr txBox="1"/>
          <p:nvPr>
            <p:ph idx="1" type="subTitle"/>
          </p:nvPr>
        </p:nvSpPr>
        <p:spPr>
          <a:xfrm>
            <a:off x="265500" y="2726875"/>
            <a:ext cx="4045200" cy="1479600"/>
          </a:xfrm>
          <a:prstGeom prst="rect">
            <a:avLst/>
          </a:prstGeom>
        </p:spPr>
        <p:txBody>
          <a:bodyPr anchorCtr="0" anchor="t" bIns="91425" lIns="91425" spcFirstLastPara="1" rIns="91425" wrap="square" tIns="91425">
            <a:normAutofit/>
          </a:bodyPr>
          <a:lstStyle/>
          <a:p>
            <a:pPr indent="-361950" lvl="0" marL="457200" rtl="0" algn="l">
              <a:lnSpc>
                <a:spcPct val="100000"/>
              </a:lnSpc>
              <a:spcBef>
                <a:spcPts val="0"/>
              </a:spcBef>
              <a:spcAft>
                <a:spcPts val="0"/>
              </a:spcAft>
              <a:buSzPts val="2100"/>
              <a:buAutoNum type="arabicParenR"/>
            </a:pPr>
            <a:r>
              <a:rPr lang="en"/>
              <a:t>Overwhelmed by information and ordering process</a:t>
            </a:r>
            <a:endParaRPr/>
          </a:p>
          <a:p>
            <a:pPr indent="-361950" lvl="0" marL="457200" rtl="0" algn="l">
              <a:lnSpc>
                <a:spcPct val="100000"/>
              </a:lnSpc>
              <a:spcBef>
                <a:spcPts val="0"/>
              </a:spcBef>
              <a:spcAft>
                <a:spcPts val="0"/>
              </a:spcAft>
              <a:buSzPts val="2100"/>
              <a:buAutoNum type="arabicParenR"/>
            </a:pPr>
            <a:r>
              <a:rPr lang="en"/>
              <a:t>Lack of timely support</a:t>
            </a:r>
            <a:endParaRPr/>
          </a:p>
        </p:txBody>
      </p:sp>
      <p:sp>
        <p:nvSpPr>
          <p:cNvPr id="236" name="Google Shape;236;p26"/>
          <p:cNvSpPr txBox="1"/>
          <p:nvPr>
            <p:ph type="title"/>
          </p:nvPr>
        </p:nvSpPr>
        <p:spPr>
          <a:xfrm>
            <a:off x="4842200" y="1039675"/>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H</a:t>
            </a:r>
            <a:r>
              <a:rPr lang="en">
                <a:solidFill>
                  <a:schemeClr val="lt1"/>
                </a:solidFill>
              </a:rPr>
              <a:t>MW Statement</a:t>
            </a:r>
            <a:endParaRPr>
              <a:solidFill>
                <a:schemeClr val="lt1"/>
              </a:solidFill>
            </a:endParaRPr>
          </a:p>
        </p:txBody>
      </p:sp>
      <p:sp>
        <p:nvSpPr>
          <p:cNvPr id="237" name="Google Shape;237;p26"/>
          <p:cNvSpPr txBox="1"/>
          <p:nvPr>
            <p:ph idx="1" type="subTitle"/>
          </p:nvPr>
        </p:nvSpPr>
        <p:spPr>
          <a:xfrm>
            <a:off x="4842200" y="2726875"/>
            <a:ext cx="4045200" cy="1534200"/>
          </a:xfrm>
          <a:prstGeom prst="rect">
            <a:avLst/>
          </a:prstGeom>
        </p:spPr>
        <p:txBody>
          <a:bodyPr anchorCtr="0" anchor="t" bIns="91425" lIns="91425" spcFirstLastPara="1" rIns="91425" wrap="square" tIns="91425">
            <a:normAutofit lnSpcReduction="20000"/>
          </a:bodyPr>
          <a:lstStyle/>
          <a:p>
            <a:pPr indent="0" lvl="0" marL="0" rtl="0" algn="ctr">
              <a:lnSpc>
                <a:spcPct val="100000"/>
              </a:lnSpc>
              <a:spcBef>
                <a:spcPts val="0"/>
              </a:spcBef>
              <a:spcAft>
                <a:spcPts val="0"/>
              </a:spcAft>
              <a:buNone/>
            </a:pPr>
            <a:r>
              <a:rPr lang="en">
                <a:solidFill>
                  <a:schemeClr val="lt1"/>
                </a:solidFill>
              </a:rPr>
              <a:t>How might we make it easy to get timely, quality support for print customers so that they feel assured and satisfied to place orders</a:t>
            </a:r>
            <a:endParaRPr>
              <a:solidFill>
                <a:schemeClr val="lt1"/>
              </a:solidFill>
            </a:endParaRPr>
          </a:p>
        </p:txBody>
      </p:sp>
      <p:pic>
        <p:nvPicPr>
          <p:cNvPr id="238" name="Google Shape;238;p26"/>
          <p:cNvPicPr preferRelativeResize="0"/>
          <p:nvPr/>
        </p:nvPicPr>
        <p:blipFill>
          <a:blip r:embed="rId3">
            <a:alphaModFix/>
          </a:blip>
          <a:stretch>
            <a:fillRect/>
          </a:stretch>
        </p:blipFill>
        <p:spPr>
          <a:xfrm>
            <a:off x="1758975" y="1105075"/>
            <a:ext cx="906075" cy="906075"/>
          </a:xfrm>
          <a:prstGeom prst="rect">
            <a:avLst/>
          </a:prstGeom>
          <a:noFill/>
          <a:ln>
            <a:noFill/>
          </a:ln>
        </p:spPr>
      </p:pic>
      <p:pic>
        <p:nvPicPr>
          <p:cNvPr id="239" name="Google Shape;239;p26"/>
          <p:cNvPicPr preferRelativeResize="0"/>
          <p:nvPr/>
        </p:nvPicPr>
        <p:blipFill>
          <a:blip r:embed="rId4">
            <a:alphaModFix/>
          </a:blip>
          <a:stretch>
            <a:fillRect/>
          </a:stretch>
        </p:blipFill>
        <p:spPr>
          <a:xfrm>
            <a:off x="6411763" y="1105075"/>
            <a:ext cx="906075" cy="906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AI Intents</a:t>
            </a:r>
            <a:endParaRPr/>
          </a:p>
        </p:txBody>
      </p:sp>
      <p:sp>
        <p:nvSpPr>
          <p:cNvPr id="245" name="Google Shape;245;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6" name="Google Shape;246;p27"/>
          <p:cNvSpPr txBox="1"/>
          <p:nvPr/>
        </p:nvSpPr>
        <p:spPr>
          <a:xfrm>
            <a:off x="4030275" y="2017650"/>
            <a:ext cx="4557000" cy="1108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2000">
                <a:solidFill>
                  <a:schemeClr val="lt1"/>
                </a:solidFill>
                <a:latin typeface="Open Sans"/>
                <a:ea typeface="Open Sans"/>
                <a:cs typeface="Open Sans"/>
                <a:sym typeface="Open Sans"/>
              </a:rPr>
              <a:t>Enrich user interactions</a:t>
            </a:r>
            <a:endParaRPr sz="2000">
              <a:solidFill>
                <a:schemeClr val="lt1"/>
              </a:solidFill>
              <a:latin typeface="Open Sans"/>
              <a:ea typeface="Open Sans"/>
              <a:cs typeface="Open Sans"/>
              <a:sym typeface="Open Sans"/>
            </a:endParaRPr>
          </a:p>
          <a:p>
            <a:pPr indent="0" lvl="0" marL="0" rtl="0" algn="r">
              <a:spcBef>
                <a:spcPts val="0"/>
              </a:spcBef>
              <a:spcAft>
                <a:spcPts val="0"/>
              </a:spcAft>
              <a:buNone/>
            </a:pPr>
            <a:r>
              <a:t/>
            </a:r>
            <a:endParaRPr sz="2000">
              <a:solidFill>
                <a:schemeClr val="lt1"/>
              </a:solidFill>
              <a:latin typeface="Open Sans"/>
              <a:ea typeface="Open Sans"/>
              <a:cs typeface="Open Sans"/>
              <a:sym typeface="Open Sans"/>
            </a:endParaRPr>
          </a:p>
          <a:p>
            <a:pPr indent="0" lvl="0" marL="0" rtl="0" algn="r">
              <a:spcBef>
                <a:spcPts val="0"/>
              </a:spcBef>
              <a:spcAft>
                <a:spcPts val="0"/>
              </a:spcAft>
              <a:buNone/>
            </a:pPr>
            <a:r>
              <a:rPr lang="en" sz="2000">
                <a:solidFill>
                  <a:schemeClr val="lt1"/>
                </a:solidFill>
                <a:latin typeface="Open Sans"/>
                <a:ea typeface="Open Sans"/>
                <a:cs typeface="Open Sans"/>
                <a:sym typeface="Open Sans"/>
              </a:rPr>
              <a:t>Recommend with confidence</a:t>
            </a: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idx="1" type="body"/>
          </p:nvPr>
        </p:nvSpPr>
        <p:spPr>
          <a:xfrm>
            <a:off x="559550" y="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Big Ideas</a:t>
            </a:r>
            <a:endParaRPr/>
          </a:p>
        </p:txBody>
      </p:sp>
      <p:sp>
        <p:nvSpPr>
          <p:cNvPr id="252" name="Google Shape;25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3" name="Google Shape;253;p28"/>
          <p:cNvPicPr preferRelativeResize="0"/>
          <p:nvPr/>
        </p:nvPicPr>
        <p:blipFill>
          <a:blip r:embed="rId3">
            <a:alphaModFix/>
          </a:blip>
          <a:stretch>
            <a:fillRect/>
          </a:stretch>
        </p:blipFill>
        <p:spPr>
          <a:xfrm>
            <a:off x="433800" y="582525"/>
            <a:ext cx="8341124" cy="4474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9"/>
          <p:cNvSpPr txBox="1"/>
          <p:nvPr>
            <p:ph idx="1" type="body"/>
          </p:nvPr>
        </p:nvSpPr>
        <p:spPr>
          <a:xfrm>
            <a:off x="485225" y="1211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Idea Prioritization Grid</a:t>
            </a:r>
            <a:endParaRPr/>
          </a:p>
        </p:txBody>
      </p:sp>
      <p:sp>
        <p:nvSpPr>
          <p:cNvPr id="259" name="Google Shape;25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0" name="Google Shape;260;p29"/>
          <p:cNvPicPr preferRelativeResize="0"/>
          <p:nvPr/>
        </p:nvPicPr>
        <p:blipFill>
          <a:blip r:embed="rId3">
            <a:alphaModFix/>
          </a:blip>
          <a:stretch>
            <a:fillRect/>
          </a:stretch>
        </p:blipFill>
        <p:spPr>
          <a:xfrm>
            <a:off x="359725" y="719975"/>
            <a:ext cx="8424576" cy="4287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0"/>
          <p:cNvSpPr txBox="1"/>
          <p:nvPr>
            <p:ph idx="1" type="body"/>
          </p:nvPr>
        </p:nvSpPr>
        <p:spPr>
          <a:xfrm>
            <a:off x="361275" y="700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Big Idea Overview </a:t>
            </a:r>
            <a:endParaRPr/>
          </a:p>
        </p:txBody>
      </p:sp>
      <p:sp>
        <p:nvSpPr>
          <p:cNvPr id="266" name="Google Shape;26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7" name="Google Shape;267;p30"/>
          <p:cNvSpPr txBox="1"/>
          <p:nvPr/>
        </p:nvSpPr>
        <p:spPr>
          <a:xfrm>
            <a:off x="1002600" y="15492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68" name="Google Shape;268;p30"/>
          <p:cNvPicPr preferRelativeResize="0"/>
          <p:nvPr/>
        </p:nvPicPr>
        <p:blipFill>
          <a:blip r:embed="rId3">
            <a:alphaModFix/>
          </a:blip>
          <a:stretch>
            <a:fillRect/>
          </a:stretch>
        </p:blipFill>
        <p:spPr>
          <a:xfrm>
            <a:off x="4920300" y="917150"/>
            <a:ext cx="4040550" cy="2986950"/>
          </a:xfrm>
          <a:prstGeom prst="rect">
            <a:avLst/>
          </a:prstGeom>
          <a:noFill/>
          <a:ln>
            <a:noFill/>
          </a:ln>
        </p:spPr>
      </p:pic>
      <p:sp>
        <p:nvSpPr>
          <p:cNvPr id="269" name="Google Shape;269;p30"/>
          <p:cNvSpPr txBox="1"/>
          <p:nvPr/>
        </p:nvSpPr>
        <p:spPr>
          <a:xfrm>
            <a:off x="0" y="905925"/>
            <a:ext cx="49203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2"/>
              </a:buClr>
              <a:buSzPts val="2000"/>
              <a:buFont typeface="Open Sans"/>
              <a:buChar char="●"/>
            </a:pPr>
            <a:r>
              <a:rPr lang="en" sz="2000">
                <a:solidFill>
                  <a:schemeClr val="dk2"/>
                </a:solidFill>
                <a:latin typeface="Open Sans"/>
                <a:ea typeface="Open Sans"/>
                <a:cs typeface="Open Sans"/>
                <a:sym typeface="Open Sans"/>
              </a:rPr>
              <a:t>Virtual Agent Solution </a:t>
            </a:r>
            <a:r>
              <a:rPr lang="en" sz="2000">
                <a:solidFill>
                  <a:schemeClr val="dk2"/>
                </a:solidFill>
                <a:latin typeface="Open Sans"/>
                <a:ea typeface="Open Sans"/>
                <a:cs typeface="Open Sans"/>
                <a:sym typeface="Open Sans"/>
              </a:rPr>
              <a:t>which is</a:t>
            </a:r>
            <a:r>
              <a:rPr lang="en" sz="2000">
                <a:solidFill>
                  <a:schemeClr val="dk2"/>
                </a:solidFill>
                <a:latin typeface="Open Sans"/>
                <a:ea typeface="Open Sans"/>
                <a:cs typeface="Open Sans"/>
                <a:sym typeface="Open Sans"/>
              </a:rPr>
              <a:t> able to answer </a:t>
            </a:r>
            <a:r>
              <a:rPr lang="en" sz="2000">
                <a:solidFill>
                  <a:schemeClr val="dk2"/>
                </a:solidFill>
                <a:latin typeface="Open Sans"/>
                <a:ea typeface="Open Sans"/>
                <a:cs typeface="Open Sans"/>
                <a:sym typeface="Open Sans"/>
              </a:rPr>
              <a:t>customer</a:t>
            </a:r>
            <a:r>
              <a:rPr lang="en" sz="2000">
                <a:solidFill>
                  <a:schemeClr val="dk2"/>
                </a:solidFill>
                <a:latin typeface="Open Sans"/>
                <a:ea typeface="Open Sans"/>
                <a:cs typeface="Open Sans"/>
                <a:sym typeface="Open Sans"/>
              </a:rPr>
              <a:t> queries quickly</a:t>
            </a:r>
            <a:endParaRPr sz="2000">
              <a:solidFill>
                <a:schemeClr val="dk2"/>
              </a:solidFill>
              <a:latin typeface="Open Sans"/>
              <a:ea typeface="Open Sans"/>
              <a:cs typeface="Open Sans"/>
              <a:sym typeface="Open Sans"/>
            </a:endParaRPr>
          </a:p>
        </p:txBody>
      </p:sp>
      <p:sp>
        <p:nvSpPr>
          <p:cNvPr id="270" name="Google Shape;270;p30"/>
          <p:cNvSpPr txBox="1"/>
          <p:nvPr/>
        </p:nvSpPr>
        <p:spPr>
          <a:xfrm>
            <a:off x="61975" y="1856875"/>
            <a:ext cx="4771800" cy="149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i="1" lang="en" sz="2800">
                <a:solidFill>
                  <a:srgbClr val="741B47"/>
                </a:solidFill>
                <a:latin typeface="Open Sans"/>
                <a:ea typeface="Open Sans"/>
                <a:cs typeface="Open Sans"/>
                <a:sym typeface="Open Sans"/>
              </a:rPr>
              <a:t>“PrintBot – the best type of friend you need.”</a:t>
            </a:r>
            <a:br>
              <a:rPr i="1" lang="en" sz="2800">
                <a:solidFill>
                  <a:srgbClr val="2200CC"/>
                </a:solidFill>
                <a:latin typeface="Open Sans"/>
                <a:ea typeface="Open Sans"/>
                <a:cs typeface="Open Sans"/>
                <a:sym typeface="Open Sans"/>
              </a:rPr>
            </a:br>
            <a:r>
              <a:rPr i="1" lang="en" sz="2100">
                <a:solidFill>
                  <a:srgbClr val="A94500"/>
                </a:solidFill>
                <a:latin typeface="Open Sans"/>
                <a:ea typeface="Open Sans"/>
                <a:cs typeface="Open Sans"/>
                <a:sym typeface="Open Sans"/>
              </a:rPr>
              <a:t> ~ always helpful, always there ~</a:t>
            </a:r>
            <a:endParaRPr i="1" sz="2100">
              <a:solidFill>
                <a:srgbClr val="A94500"/>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76" name="Google Shape;276;p31"/>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a:t>
            </a:r>
            <a:endParaRPr/>
          </a:p>
        </p:txBody>
      </p:sp>
      <p:pic>
        <p:nvPicPr>
          <p:cNvPr id="277" name="Google Shape;277;p31"/>
          <p:cNvPicPr preferRelativeResize="0"/>
          <p:nvPr/>
        </p:nvPicPr>
        <p:blipFill>
          <a:blip r:embed="rId3">
            <a:alphaModFix/>
          </a:blip>
          <a:stretch>
            <a:fillRect/>
          </a:stretch>
        </p:blipFill>
        <p:spPr>
          <a:xfrm>
            <a:off x="4095750" y="3206000"/>
            <a:ext cx="952500" cy="95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79" name="Google Shape;7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0" name="Google Shape;80;p14"/>
          <p:cNvSpPr txBox="1"/>
          <p:nvPr>
            <p:ph idx="4294967295" type="body"/>
          </p:nvPr>
        </p:nvSpPr>
        <p:spPr>
          <a:xfrm>
            <a:off x="547875" y="1459275"/>
            <a:ext cx="1700100" cy="393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852"/>
              <a:buNone/>
            </a:pPr>
            <a:r>
              <a:rPr lang="en" sz="1500"/>
              <a:t>Introduction</a:t>
            </a:r>
            <a:endParaRPr sz="1500"/>
          </a:p>
        </p:txBody>
      </p:sp>
      <p:sp>
        <p:nvSpPr>
          <p:cNvPr id="81" name="Google Shape;81;p14"/>
          <p:cNvSpPr txBox="1"/>
          <p:nvPr/>
        </p:nvSpPr>
        <p:spPr>
          <a:xfrm>
            <a:off x="7572850" y="-1664855"/>
            <a:ext cx="13830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FFFFFF"/>
                </a:solidFill>
                <a:latin typeface="Roboto"/>
                <a:ea typeface="Roboto"/>
                <a:cs typeface="Roboto"/>
                <a:sym typeface="Roboto"/>
              </a:rPr>
              <a:t>Vestibulum nec congue empus</a:t>
            </a:r>
            <a:endParaRPr b="1" sz="11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t/>
            </a:r>
            <a:endParaRPr sz="800">
              <a:solidFill>
                <a:srgbClr val="FFFFFF"/>
              </a:solidFill>
              <a:latin typeface="Roboto"/>
              <a:ea typeface="Roboto"/>
              <a:cs typeface="Roboto"/>
              <a:sym typeface="Roboto"/>
            </a:endParaRPr>
          </a:p>
          <a:p>
            <a:pPr indent="0" lvl="0" marL="0" rtl="0" algn="ctr">
              <a:lnSpc>
                <a:spcPct val="115000"/>
              </a:lnSpc>
              <a:spcBef>
                <a:spcPts val="0"/>
              </a:spcBef>
              <a:spcAft>
                <a:spcPts val="1600"/>
              </a:spcAft>
              <a:buNone/>
            </a:pPr>
            <a:r>
              <a:rPr lang="en" sz="800">
                <a:solidFill>
                  <a:srgbClr val="FFFFFF"/>
                </a:solidFill>
                <a:latin typeface="Roboto"/>
                <a:ea typeface="Roboto"/>
                <a:cs typeface="Roboto"/>
                <a:sym typeface="Roboto"/>
              </a:rPr>
              <a:t>Lorem ipsum dolor sit dolor amet, consectetur nec adipiscing elit, sed do ipsum eiusmod tempor. Donec facilisis lacus eget sit nec lorem mauris.</a:t>
            </a:r>
            <a:endParaRPr sz="800">
              <a:solidFill>
                <a:srgbClr val="FFFFFF"/>
              </a:solidFill>
            </a:endParaRPr>
          </a:p>
        </p:txBody>
      </p:sp>
      <p:grpSp>
        <p:nvGrpSpPr>
          <p:cNvPr id="82" name="Google Shape;82;p14"/>
          <p:cNvGrpSpPr/>
          <p:nvPr/>
        </p:nvGrpSpPr>
        <p:grpSpPr>
          <a:xfrm>
            <a:off x="2015322" y="2152744"/>
            <a:ext cx="1278250" cy="1595081"/>
            <a:chOff x="2744109" y="1597469"/>
            <a:chExt cx="1827900" cy="2399700"/>
          </a:xfrm>
        </p:grpSpPr>
        <p:sp>
          <p:nvSpPr>
            <p:cNvPr id="83" name="Google Shape;83;p14"/>
            <p:cNvSpPr/>
            <p:nvPr/>
          </p:nvSpPr>
          <p:spPr>
            <a:xfrm rot="5400000">
              <a:off x="2458209"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flipH="1" rot="10800000">
              <a:off x="2834043" y="1687411"/>
              <a:ext cx="1649400" cy="1769700"/>
            </a:xfrm>
            <a:prstGeom prst="snip1Rect">
              <a:avLst>
                <a:gd fmla="val 0"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txBox="1"/>
            <p:nvPr/>
          </p:nvSpPr>
          <p:spPr>
            <a:xfrm>
              <a:off x="2966450" y="1795520"/>
              <a:ext cx="1383000" cy="147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FFFF"/>
                  </a:solidFill>
                  <a:latin typeface="Open Sans"/>
                  <a:ea typeface="Open Sans"/>
                  <a:cs typeface="Open Sans"/>
                  <a:sym typeface="Open Sans"/>
                </a:rPr>
                <a:t>Annie</a:t>
              </a:r>
              <a:endParaRPr sz="1500">
                <a:solidFill>
                  <a:srgbClr val="FFFFFF"/>
                </a:solidFill>
                <a:latin typeface="Open Sans"/>
                <a:ea typeface="Open Sans"/>
                <a:cs typeface="Open Sans"/>
                <a:sym typeface="Open Sans"/>
              </a:endParaRPr>
            </a:p>
          </p:txBody>
        </p:sp>
      </p:grpSp>
      <p:grpSp>
        <p:nvGrpSpPr>
          <p:cNvPr id="86" name="Google Shape;86;p14"/>
          <p:cNvGrpSpPr/>
          <p:nvPr/>
        </p:nvGrpSpPr>
        <p:grpSpPr>
          <a:xfrm>
            <a:off x="3293573" y="1852880"/>
            <a:ext cx="1278250" cy="1595081"/>
            <a:chOff x="4572009" y="1146343"/>
            <a:chExt cx="1827900" cy="2399700"/>
          </a:xfrm>
        </p:grpSpPr>
        <p:sp>
          <p:nvSpPr>
            <p:cNvPr id="87" name="Google Shape;87;p14"/>
            <p:cNvSpPr/>
            <p:nvPr/>
          </p:nvSpPr>
          <p:spPr>
            <a:xfrm rot="-5400000">
              <a:off x="4286109" y="1432243"/>
              <a:ext cx="2399700" cy="1827900"/>
            </a:xfrm>
            <a:prstGeom prst="rightArrowCallout">
              <a:avLst>
                <a:gd fmla="val 9283" name="adj1"/>
                <a:gd fmla="val 13570" name="adj2"/>
                <a:gd fmla="val 16082" name="adj3"/>
                <a:gd fmla="val 81236" name="adj4"/>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flipH="1">
              <a:off x="4660575" y="1686400"/>
              <a:ext cx="1649400" cy="1769700"/>
            </a:xfrm>
            <a:prstGeom prst="snip1Rect">
              <a:avLst>
                <a:gd fmla="val 0"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txBox="1"/>
            <p:nvPr/>
          </p:nvSpPr>
          <p:spPr>
            <a:xfrm>
              <a:off x="4794425" y="1795520"/>
              <a:ext cx="1383000" cy="147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FFFF"/>
                  </a:solidFill>
                  <a:latin typeface="Open Sans"/>
                  <a:ea typeface="Open Sans"/>
                  <a:cs typeface="Open Sans"/>
                  <a:sym typeface="Open Sans"/>
                </a:rPr>
                <a:t>Kwang Meng</a:t>
              </a:r>
              <a:endParaRPr sz="1500">
                <a:solidFill>
                  <a:srgbClr val="FFFFFF"/>
                </a:solidFill>
                <a:latin typeface="Open Sans"/>
                <a:ea typeface="Open Sans"/>
                <a:cs typeface="Open Sans"/>
                <a:sym typeface="Open Sans"/>
              </a:endParaRPr>
            </a:p>
          </p:txBody>
        </p:sp>
      </p:grpSp>
      <p:grpSp>
        <p:nvGrpSpPr>
          <p:cNvPr id="90" name="Google Shape;90;p14"/>
          <p:cNvGrpSpPr/>
          <p:nvPr/>
        </p:nvGrpSpPr>
        <p:grpSpPr>
          <a:xfrm>
            <a:off x="4571928" y="2152744"/>
            <a:ext cx="1278250" cy="1595081"/>
            <a:chOff x="6400059" y="1597469"/>
            <a:chExt cx="1827900" cy="2399700"/>
          </a:xfrm>
        </p:grpSpPr>
        <p:sp>
          <p:nvSpPr>
            <p:cNvPr id="91" name="Google Shape;91;p14"/>
            <p:cNvSpPr/>
            <p:nvPr/>
          </p:nvSpPr>
          <p:spPr>
            <a:xfrm rot="5400000">
              <a:off x="6114159"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flipH="1" rot="10800000">
              <a:off x="6489993" y="1687411"/>
              <a:ext cx="1649400" cy="1769700"/>
            </a:xfrm>
            <a:prstGeom prst="snip1Rect">
              <a:avLst>
                <a:gd fmla="val 0"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nvSpPr>
          <p:spPr>
            <a:xfrm>
              <a:off x="6622400" y="1795520"/>
              <a:ext cx="1383000" cy="147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FFFF"/>
                  </a:solidFill>
                  <a:latin typeface="Open Sans"/>
                  <a:ea typeface="Open Sans"/>
                  <a:cs typeface="Open Sans"/>
                  <a:sym typeface="Open Sans"/>
                </a:rPr>
                <a:t>Niithiya</a:t>
              </a:r>
              <a:endParaRPr sz="1500">
                <a:solidFill>
                  <a:srgbClr val="FFFFFF"/>
                </a:solidFill>
                <a:latin typeface="Open Sans"/>
                <a:ea typeface="Open Sans"/>
                <a:cs typeface="Open Sans"/>
                <a:sym typeface="Open Sans"/>
              </a:endParaRPr>
            </a:p>
          </p:txBody>
        </p:sp>
      </p:grpSp>
      <p:grpSp>
        <p:nvGrpSpPr>
          <p:cNvPr id="94" name="Google Shape;94;p14"/>
          <p:cNvGrpSpPr/>
          <p:nvPr/>
        </p:nvGrpSpPr>
        <p:grpSpPr>
          <a:xfrm>
            <a:off x="736967" y="1852880"/>
            <a:ext cx="1278250" cy="1595081"/>
            <a:chOff x="916059" y="1146343"/>
            <a:chExt cx="1827900" cy="2399700"/>
          </a:xfrm>
        </p:grpSpPr>
        <p:sp>
          <p:nvSpPr>
            <p:cNvPr id="95" name="Google Shape;95;p14"/>
            <p:cNvSpPr/>
            <p:nvPr/>
          </p:nvSpPr>
          <p:spPr>
            <a:xfrm rot="-5400000">
              <a:off x="630159" y="1432243"/>
              <a:ext cx="2399700" cy="1827900"/>
            </a:xfrm>
            <a:prstGeom prst="rightArrowCallout">
              <a:avLst>
                <a:gd fmla="val 9283" name="adj1"/>
                <a:gd fmla="val 13570" name="adj2"/>
                <a:gd fmla="val 16082" name="adj3"/>
                <a:gd fmla="val 81236" name="adj4"/>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
            <p:cNvSpPr/>
            <p:nvPr/>
          </p:nvSpPr>
          <p:spPr>
            <a:xfrm flipH="1">
              <a:off x="1004625" y="1686400"/>
              <a:ext cx="1649400" cy="1769700"/>
            </a:xfrm>
            <a:prstGeom prst="snip1Rect">
              <a:avLst>
                <a:gd fmla="val 0"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txBox="1"/>
            <p:nvPr/>
          </p:nvSpPr>
          <p:spPr>
            <a:xfrm>
              <a:off x="1138475" y="1795520"/>
              <a:ext cx="1383000" cy="14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chemeClr val="lt1"/>
                  </a:solidFill>
                  <a:latin typeface="Open Sans"/>
                  <a:ea typeface="Open Sans"/>
                  <a:cs typeface="Open Sans"/>
                  <a:sym typeface="Open Sans"/>
                </a:rPr>
                <a:t>Loretta</a:t>
              </a:r>
              <a:endParaRPr sz="1500">
                <a:solidFill>
                  <a:schemeClr val="lt1"/>
                </a:solidFill>
                <a:latin typeface="Open Sans"/>
                <a:ea typeface="Open Sans"/>
                <a:cs typeface="Open Sans"/>
                <a:sym typeface="Open Sans"/>
              </a:endParaRPr>
            </a:p>
          </p:txBody>
        </p:sp>
      </p:grpSp>
      <p:grpSp>
        <p:nvGrpSpPr>
          <p:cNvPr id="98" name="Google Shape;98;p14"/>
          <p:cNvGrpSpPr/>
          <p:nvPr/>
        </p:nvGrpSpPr>
        <p:grpSpPr>
          <a:xfrm>
            <a:off x="5850444" y="1852880"/>
            <a:ext cx="1278250" cy="1595081"/>
            <a:chOff x="2744034" y="1146343"/>
            <a:chExt cx="1827900" cy="2399700"/>
          </a:xfrm>
        </p:grpSpPr>
        <p:sp>
          <p:nvSpPr>
            <p:cNvPr id="99" name="Google Shape;99;p14"/>
            <p:cNvSpPr/>
            <p:nvPr/>
          </p:nvSpPr>
          <p:spPr>
            <a:xfrm rot="-5400000">
              <a:off x="2458134" y="1432243"/>
              <a:ext cx="2399700" cy="1827900"/>
            </a:xfrm>
            <a:prstGeom prst="rightArrowCallout">
              <a:avLst>
                <a:gd fmla="val 9283" name="adj1"/>
                <a:gd fmla="val 13570" name="adj2"/>
                <a:gd fmla="val 16082" name="adj3"/>
                <a:gd fmla="val 81236" name="adj4"/>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flipH="1">
              <a:off x="2832600" y="1686400"/>
              <a:ext cx="1649400" cy="1769700"/>
            </a:xfrm>
            <a:prstGeom prst="snip1Rect">
              <a:avLst>
                <a:gd fmla="val 0"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txBox="1"/>
            <p:nvPr/>
          </p:nvSpPr>
          <p:spPr>
            <a:xfrm>
              <a:off x="2966450" y="1795520"/>
              <a:ext cx="1383000" cy="147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FFFF"/>
                  </a:solidFill>
                  <a:latin typeface="Open Sans"/>
                  <a:ea typeface="Open Sans"/>
                  <a:cs typeface="Open Sans"/>
                  <a:sym typeface="Open Sans"/>
                </a:rPr>
                <a:t>Welson</a:t>
              </a:r>
              <a:endParaRPr sz="1500">
                <a:solidFill>
                  <a:srgbClr val="FFFFFF"/>
                </a:solidFill>
                <a:latin typeface="Open Sans"/>
                <a:ea typeface="Open Sans"/>
                <a:cs typeface="Open Sans"/>
                <a:sym typeface="Open Sans"/>
              </a:endParaRPr>
            </a:p>
          </p:txBody>
        </p:sp>
      </p:grpSp>
      <p:grpSp>
        <p:nvGrpSpPr>
          <p:cNvPr id="102" name="Google Shape;102;p14"/>
          <p:cNvGrpSpPr/>
          <p:nvPr/>
        </p:nvGrpSpPr>
        <p:grpSpPr>
          <a:xfrm>
            <a:off x="7128799" y="2152744"/>
            <a:ext cx="1278250" cy="1595081"/>
            <a:chOff x="4572084" y="1597469"/>
            <a:chExt cx="1827900" cy="2399700"/>
          </a:xfrm>
        </p:grpSpPr>
        <p:sp>
          <p:nvSpPr>
            <p:cNvPr id="103" name="Google Shape;103;p14"/>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flipH="1" rot="10800000">
              <a:off x="4662018" y="1687411"/>
              <a:ext cx="1649400" cy="1769700"/>
            </a:xfrm>
            <a:prstGeom prst="snip1Rect">
              <a:avLst>
                <a:gd fmla="val 0"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txBox="1"/>
            <p:nvPr/>
          </p:nvSpPr>
          <p:spPr>
            <a:xfrm>
              <a:off x="4794425" y="1795520"/>
              <a:ext cx="1383000" cy="147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FFFF"/>
                  </a:solidFill>
                  <a:latin typeface="Open Sans"/>
                  <a:ea typeface="Open Sans"/>
                  <a:cs typeface="Open Sans"/>
                  <a:sym typeface="Open Sans"/>
                </a:rPr>
                <a:t>Loretta</a:t>
              </a:r>
              <a:endParaRPr sz="1500">
                <a:solidFill>
                  <a:srgbClr val="FFFFFF"/>
                </a:solidFill>
                <a:latin typeface="Open Sans"/>
                <a:ea typeface="Open Sans"/>
                <a:cs typeface="Open Sans"/>
                <a:sym typeface="Open Sans"/>
              </a:endParaRPr>
            </a:p>
          </p:txBody>
        </p:sp>
      </p:grpSp>
      <p:sp>
        <p:nvSpPr>
          <p:cNvPr id="106" name="Google Shape;106;p14"/>
          <p:cNvSpPr txBox="1"/>
          <p:nvPr>
            <p:ph idx="4294967295" type="body"/>
          </p:nvPr>
        </p:nvSpPr>
        <p:spPr>
          <a:xfrm>
            <a:off x="1862325" y="3747825"/>
            <a:ext cx="1700100" cy="1074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852"/>
              <a:buNone/>
            </a:pPr>
            <a:r>
              <a:rPr lang="en" sz="1500"/>
              <a:t>Business Case, Enterprise Design Thinking &amp; AI Essentials</a:t>
            </a:r>
            <a:endParaRPr sz="1500"/>
          </a:p>
        </p:txBody>
      </p:sp>
      <p:sp>
        <p:nvSpPr>
          <p:cNvPr id="107" name="Google Shape;107;p14"/>
          <p:cNvSpPr txBox="1"/>
          <p:nvPr>
            <p:ph idx="4294967295" type="body"/>
          </p:nvPr>
        </p:nvSpPr>
        <p:spPr>
          <a:xfrm>
            <a:off x="3138675" y="981075"/>
            <a:ext cx="1700100" cy="8718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852"/>
              <a:buNone/>
            </a:pPr>
            <a:r>
              <a:rPr lang="en" sz="1500"/>
              <a:t>Project Plan, Architecture &amp; Data</a:t>
            </a:r>
            <a:endParaRPr sz="1500"/>
          </a:p>
        </p:txBody>
      </p:sp>
      <p:sp>
        <p:nvSpPr>
          <p:cNvPr id="108" name="Google Shape;108;p14"/>
          <p:cNvSpPr txBox="1"/>
          <p:nvPr>
            <p:ph idx="4294967295" type="body"/>
          </p:nvPr>
        </p:nvSpPr>
        <p:spPr>
          <a:xfrm>
            <a:off x="4361000" y="3747825"/>
            <a:ext cx="1700100" cy="1074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852"/>
              <a:buNone/>
            </a:pPr>
            <a:r>
              <a:rPr lang="en" sz="1500"/>
              <a:t>Design Considerations &amp; Development</a:t>
            </a:r>
            <a:endParaRPr sz="1500"/>
          </a:p>
        </p:txBody>
      </p:sp>
      <p:sp>
        <p:nvSpPr>
          <p:cNvPr id="109" name="Google Shape;109;p14"/>
          <p:cNvSpPr txBox="1"/>
          <p:nvPr>
            <p:ph idx="4294967295" type="body"/>
          </p:nvPr>
        </p:nvSpPr>
        <p:spPr>
          <a:xfrm>
            <a:off x="5639525" y="1459275"/>
            <a:ext cx="1700100" cy="393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852"/>
              <a:buNone/>
            </a:pPr>
            <a:r>
              <a:rPr lang="en" sz="1500"/>
              <a:t>Live Demo</a:t>
            </a:r>
            <a:endParaRPr sz="1500"/>
          </a:p>
        </p:txBody>
      </p:sp>
      <p:sp>
        <p:nvSpPr>
          <p:cNvPr id="110" name="Google Shape;110;p14"/>
          <p:cNvSpPr txBox="1"/>
          <p:nvPr>
            <p:ph idx="4294967295" type="body"/>
          </p:nvPr>
        </p:nvSpPr>
        <p:spPr>
          <a:xfrm>
            <a:off x="6917875" y="3746888"/>
            <a:ext cx="1700100" cy="10746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200"/>
              </a:spcAft>
              <a:buSzPts val="852"/>
              <a:buNone/>
            </a:pPr>
            <a:r>
              <a:rPr lang="en" sz="1500"/>
              <a:t>Next Step, Project Learnings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83" name="Google Shape;283;p32"/>
          <p:cNvSpPr txBox="1"/>
          <p:nvPr>
            <p:ph idx="1" type="body"/>
          </p:nvPr>
        </p:nvSpPr>
        <p:spPr>
          <a:xfrm>
            <a:off x="262125" y="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We Need and Have</a:t>
            </a:r>
            <a:endParaRPr/>
          </a:p>
        </p:txBody>
      </p:sp>
      <p:graphicFrame>
        <p:nvGraphicFramePr>
          <p:cNvPr id="284" name="Google Shape;284;p32"/>
          <p:cNvGraphicFramePr/>
          <p:nvPr/>
        </p:nvGraphicFramePr>
        <p:xfrm>
          <a:off x="152400" y="685425"/>
          <a:ext cx="3000000" cy="3000000"/>
        </p:xfrm>
        <a:graphic>
          <a:graphicData uri="http://schemas.openxmlformats.org/drawingml/2006/table">
            <a:tbl>
              <a:tblPr>
                <a:noFill/>
                <a:tableStyleId>{22A6B328-9D5A-4B3B-A9BE-338473CE7112}</a:tableStyleId>
              </a:tblPr>
              <a:tblGrid>
                <a:gridCol w="2785900"/>
                <a:gridCol w="3136550"/>
                <a:gridCol w="2934350"/>
              </a:tblGrid>
              <a:tr h="385850">
                <a:tc gridSpan="3">
                  <a:txBody>
                    <a:bodyPr/>
                    <a:lstStyle/>
                    <a:p>
                      <a:pPr indent="0" lvl="0" marL="0" rtl="0" algn="ctr">
                        <a:lnSpc>
                          <a:spcPct val="100000"/>
                        </a:lnSpc>
                        <a:spcBef>
                          <a:spcPts val="0"/>
                        </a:spcBef>
                        <a:spcAft>
                          <a:spcPts val="0"/>
                        </a:spcAft>
                        <a:buNone/>
                      </a:pPr>
                      <a:r>
                        <a:rPr b="1" lang="en" sz="1100">
                          <a:latin typeface="Open Sans"/>
                          <a:ea typeface="Open Sans"/>
                          <a:cs typeface="Open Sans"/>
                          <a:sym typeface="Open Sans"/>
                        </a:rPr>
                        <a:t>HAVE</a:t>
                      </a:r>
                      <a:endParaRPr b="1"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85850">
                <a:tc>
                  <a:txBody>
                    <a:bodyPr/>
                    <a:lstStyle/>
                    <a:p>
                      <a:pPr indent="0" lvl="0" marL="0" rtl="0" algn="ctr">
                        <a:lnSpc>
                          <a:spcPct val="100000"/>
                        </a:lnSpc>
                        <a:spcBef>
                          <a:spcPts val="0"/>
                        </a:spcBef>
                        <a:spcAft>
                          <a:spcPts val="0"/>
                        </a:spcAft>
                        <a:buNone/>
                      </a:pPr>
                      <a:r>
                        <a:rPr b="1" lang="en" sz="1100">
                          <a:latin typeface="Open Sans"/>
                          <a:ea typeface="Open Sans"/>
                          <a:cs typeface="Open Sans"/>
                          <a:sym typeface="Open Sans"/>
                        </a:rPr>
                        <a:t>Public</a:t>
                      </a:r>
                      <a:endParaRPr b="1"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latin typeface="Open Sans"/>
                          <a:ea typeface="Open Sans"/>
                          <a:cs typeface="Open Sans"/>
                          <a:sym typeface="Open Sans"/>
                        </a:rPr>
                        <a:t>Private</a:t>
                      </a:r>
                      <a:endParaRPr b="1"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100">
                          <a:latin typeface="Open Sans"/>
                          <a:ea typeface="Open Sans"/>
                          <a:cs typeface="Open Sans"/>
                          <a:sym typeface="Open Sans"/>
                        </a:rPr>
                        <a:t>User</a:t>
                      </a:r>
                      <a:endParaRPr b="1"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5850">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Company Info</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Company customer's info &amp; live chat logs</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Customer contact information</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5850">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Google Review</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Voice record from customer's inquiries</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Customer feedback</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5850">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Product Catalog</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Email reply templates</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Purchase order</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5850">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Resource &amp; Support Documents</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Past interactions with customers</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Purchase history</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5850">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Knowledge Base</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Customer Email</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Designs</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5850">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Legal Liability Info (T's</a:t>
                      </a:r>
                      <a:r>
                        <a:rPr lang="en" sz="1100">
                          <a:latin typeface="Open Sans"/>
                          <a:ea typeface="Open Sans"/>
                          <a:cs typeface="Open Sans"/>
                          <a:sym typeface="Open Sans"/>
                        </a:rPr>
                        <a:t>/ </a:t>
                      </a:r>
                      <a:r>
                        <a:rPr lang="en" sz="1100">
                          <a:latin typeface="Open Sans"/>
                          <a:ea typeface="Open Sans"/>
                          <a:cs typeface="Open Sans"/>
                          <a:sym typeface="Open Sans"/>
                        </a:rPr>
                        <a:t>C's)</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5850">
                <a:tc gridSpan="3">
                  <a:txBody>
                    <a:bodyPr/>
                    <a:lstStyle/>
                    <a:p>
                      <a:pPr indent="0" lvl="0" marL="0" rtl="0" algn="ctr">
                        <a:lnSpc>
                          <a:spcPct val="100000"/>
                        </a:lnSpc>
                        <a:spcBef>
                          <a:spcPts val="0"/>
                        </a:spcBef>
                        <a:spcAft>
                          <a:spcPts val="0"/>
                        </a:spcAft>
                        <a:buNone/>
                      </a:pPr>
                      <a:r>
                        <a:rPr b="1" lang="en" sz="1100">
                          <a:latin typeface="Open Sans"/>
                          <a:ea typeface="Open Sans"/>
                          <a:cs typeface="Open Sans"/>
                          <a:sym typeface="Open Sans"/>
                        </a:rPr>
                        <a:t>WANT/NEED</a:t>
                      </a:r>
                      <a:endParaRPr b="1"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r h="385850">
                <a:tc>
                  <a:txBody>
                    <a:bodyPr/>
                    <a:lstStyle/>
                    <a:p>
                      <a:pPr indent="0" lvl="0" marL="0" rtl="0" algn="l">
                        <a:lnSpc>
                          <a:spcPct val="100000"/>
                        </a:lnSpc>
                        <a:spcBef>
                          <a:spcPts val="0"/>
                        </a:spcBef>
                        <a:spcAft>
                          <a:spcPts val="0"/>
                        </a:spcAft>
                        <a:buNone/>
                      </a:pPr>
                      <a:r>
                        <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Common mode of communication</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Frequency of customer's orders</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5850">
                <a:tc>
                  <a:txBody>
                    <a:bodyPr/>
                    <a:lstStyle/>
                    <a:p>
                      <a:pPr indent="0" lvl="0" marL="0" rtl="0" algn="l">
                        <a:lnSpc>
                          <a:spcPct val="100000"/>
                        </a:lnSpc>
                        <a:spcBef>
                          <a:spcPts val="0"/>
                        </a:spcBef>
                        <a:spcAft>
                          <a:spcPts val="0"/>
                        </a:spcAft>
                        <a:buNone/>
                      </a:pPr>
                      <a:r>
                        <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100">
                          <a:latin typeface="Open Sans"/>
                          <a:ea typeface="Open Sans"/>
                          <a:cs typeface="Open Sans"/>
                          <a:sym typeface="Open Sans"/>
                        </a:rPr>
                        <a:t>Issues faced by chat agents</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t/>
                      </a:r>
                      <a:endParaRPr sz="1100">
                        <a:latin typeface="Open Sans"/>
                        <a:ea typeface="Open Sans"/>
                        <a:cs typeface="Open Sans"/>
                        <a:sym typeface="Open Sans"/>
                      </a:endParaRPr>
                    </a:p>
                  </a:txBody>
                  <a:tcPr marT="91425" marB="91425"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33"/>
          <p:cNvPicPr preferRelativeResize="0"/>
          <p:nvPr/>
        </p:nvPicPr>
        <p:blipFill>
          <a:blip r:embed="rId3">
            <a:alphaModFix/>
          </a:blip>
          <a:stretch>
            <a:fillRect/>
          </a:stretch>
        </p:blipFill>
        <p:spPr>
          <a:xfrm>
            <a:off x="563688" y="108950"/>
            <a:ext cx="8038775" cy="417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296" name="Google Shape;296;p3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Understanding</a:t>
            </a:r>
            <a:endParaRPr/>
          </a:p>
        </p:txBody>
      </p:sp>
      <p:pic>
        <p:nvPicPr>
          <p:cNvPr id="297" name="Google Shape;297;p34"/>
          <p:cNvPicPr preferRelativeResize="0"/>
          <p:nvPr/>
        </p:nvPicPr>
        <p:blipFill>
          <a:blip r:embed="rId3">
            <a:alphaModFix/>
          </a:blip>
          <a:stretch>
            <a:fillRect/>
          </a:stretch>
        </p:blipFill>
        <p:spPr>
          <a:xfrm>
            <a:off x="4121100" y="3235150"/>
            <a:ext cx="952500" cy="95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Run through to analyze and understand the set of identified data sources</a:t>
            </a:r>
            <a:endParaRPr/>
          </a:p>
          <a:p>
            <a:pPr indent="-342900" lvl="0" marL="457200" rtl="0" algn="l">
              <a:spcBef>
                <a:spcPts val="0"/>
              </a:spcBef>
              <a:spcAft>
                <a:spcPts val="0"/>
              </a:spcAft>
              <a:buSzPts val="1800"/>
              <a:buChar char="●"/>
            </a:pPr>
            <a:r>
              <a:rPr lang="en"/>
              <a:t>Determine what data need to train AI so it can understand the ins and outs of the main domain. </a:t>
            </a:r>
            <a:endParaRPr/>
          </a:p>
          <a:p>
            <a:pPr indent="-342900" lvl="0" marL="457200" rtl="0" algn="l">
              <a:spcBef>
                <a:spcPts val="0"/>
              </a:spcBef>
              <a:spcAft>
                <a:spcPts val="0"/>
              </a:spcAft>
              <a:buSzPts val="1800"/>
              <a:buChar char="●"/>
            </a:pPr>
            <a:r>
              <a:rPr lang="en"/>
              <a:t>The AI will begin to learn jargon, trends and patterns in the data that have fed into the system.</a:t>
            </a:r>
            <a:endParaRPr/>
          </a:p>
        </p:txBody>
      </p:sp>
      <p:sp>
        <p:nvSpPr>
          <p:cNvPr id="303" name="Google Shape;303;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6"/>
          <p:cNvSpPr txBox="1"/>
          <p:nvPr>
            <p:ph idx="1" type="body"/>
          </p:nvPr>
        </p:nvSpPr>
        <p:spPr>
          <a:xfrm>
            <a:off x="348900" y="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Understanding</a:t>
            </a:r>
            <a:endParaRPr/>
          </a:p>
        </p:txBody>
      </p:sp>
      <p:sp>
        <p:nvSpPr>
          <p:cNvPr id="310" name="Google Shape;310;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1" name="Google Shape;311;p36"/>
          <p:cNvPicPr preferRelativeResize="0"/>
          <p:nvPr/>
        </p:nvPicPr>
        <p:blipFill>
          <a:blip r:embed="rId3">
            <a:alphaModFix/>
          </a:blip>
          <a:stretch>
            <a:fillRect/>
          </a:stretch>
        </p:blipFill>
        <p:spPr>
          <a:xfrm>
            <a:off x="348900" y="532950"/>
            <a:ext cx="8463224" cy="4437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17" name="Google Shape;317;p37"/>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Reasoning</a:t>
            </a:r>
            <a:endParaRPr/>
          </a:p>
        </p:txBody>
      </p:sp>
      <p:pic>
        <p:nvPicPr>
          <p:cNvPr id="318" name="Google Shape;318;p37"/>
          <p:cNvPicPr preferRelativeResize="0"/>
          <p:nvPr/>
        </p:nvPicPr>
        <p:blipFill>
          <a:blip r:embed="rId3">
            <a:alphaModFix/>
          </a:blip>
          <a:stretch>
            <a:fillRect/>
          </a:stretch>
        </p:blipFill>
        <p:spPr>
          <a:xfrm>
            <a:off x="4095750" y="3206000"/>
            <a:ext cx="952500" cy="95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8"/>
          <p:cNvSpPr txBox="1"/>
          <p:nvPr>
            <p:ph type="title"/>
          </p:nvPr>
        </p:nvSpPr>
        <p:spPr>
          <a:xfrm>
            <a:off x="4831475" y="1733850"/>
            <a:ext cx="4045200" cy="16758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Reasoning Statement</a:t>
            </a:r>
            <a:endParaRPr>
              <a:solidFill>
                <a:schemeClr val="lt1"/>
              </a:solidFill>
            </a:endParaRPr>
          </a:p>
        </p:txBody>
      </p:sp>
      <p:sp>
        <p:nvSpPr>
          <p:cNvPr id="324" name="Google Shape;32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38"/>
          <p:cNvSpPr txBox="1"/>
          <p:nvPr>
            <p:ph idx="1" type="subTitle"/>
          </p:nvPr>
        </p:nvSpPr>
        <p:spPr>
          <a:xfrm>
            <a:off x="243700" y="1301075"/>
            <a:ext cx="4045200" cy="1587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852"/>
              <a:buNone/>
            </a:pPr>
            <a:r>
              <a:rPr lang="en" sz="1800">
                <a:solidFill>
                  <a:srgbClr val="4C1130"/>
                </a:solidFill>
              </a:rPr>
              <a:t>Expressprint can </a:t>
            </a:r>
            <a:r>
              <a:rPr i="1" lang="en" sz="1800">
                <a:solidFill>
                  <a:srgbClr val="4C1130"/>
                </a:solidFill>
              </a:rPr>
              <a:t>offer timely and quality support</a:t>
            </a:r>
            <a:r>
              <a:rPr lang="en" sz="1800">
                <a:solidFill>
                  <a:srgbClr val="4C1130"/>
                </a:solidFill>
              </a:rPr>
              <a:t> by </a:t>
            </a:r>
            <a:r>
              <a:rPr i="1" lang="en" sz="1800">
                <a:solidFill>
                  <a:srgbClr val="4C1130"/>
                </a:solidFill>
              </a:rPr>
              <a:t>utilising a virtual agent</a:t>
            </a:r>
            <a:r>
              <a:rPr lang="en" sz="1800">
                <a:solidFill>
                  <a:srgbClr val="4C1130"/>
                </a:solidFill>
              </a:rPr>
              <a:t> based on </a:t>
            </a:r>
            <a:r>
              <a:rPr i="1" lang="en" sz="1800">
                <a:solidFill>
                  <a:srgbClr val="4C1130"/>
                </a:solidFill>
              </a:rPr>
              <a:t>product catalog, knowledge base, and past interactions with customers</a:t>
            </a:r>
            <a:r>
              <a:rPr lang="en" sz="1800">
                <a:solidFill>
                  <a:srgbClr val="4C1130"/>
                </a:solidFill>
              </a:rPr>
              <a:t>. </a:t>
            </a:r>
            <a:endParaRPr sz="1800">
              <a:solidFill>
                <a:srgbClr val="4C1130"/>
              </a:solidFill>
            </a:endParaRPr>
          </a:p>
          <a:p>
            <a:pPr indent="0" lvl="0" marL="0" rtl="0" algn="ctr">
              <a:lnSpc>
                <a:spcPct val="100000"/>
              </a:lnSpc>
              <a:spcBef>
                <a:spcPts val="0"/>
              </a:spcBef>
              <a:spcAft>
                <a:spcPts val="0"/>
              </a:spcAft>
              <a:buSzPts val="852"/>
              <a:buNone/>
            </a:pPr>
            <a:r>
              <a:t/>
            </a:r>
            <a:endParaRPr sz="1800">
              <a:solidFill>
                <a:srgbClr val="4C1130"/>
              </a:solidFill>
            </a:endParaRPr>
          </a:p>
        </p:txBody>
      </p:sp>
      <p:pic>
        <p:nvPicPr>
          <p:cNvPr id="326" name="Google Shape;326;p38"/>
          <p:cNvPicPr preferRelativeResize="0"/>
          <p:nvPr/>
        </p:nvPicPr>
        <p:blipFill>
          <a:blip r:embed="rId3">
            <a:alphaModFix/>
          </a:blip>
          <a:stretch>
            <a:fillRect/>
          </a:stretch>
        </p:blipFill>
        <p:spPr>
          <a:xfrm>
            <a:off x="1600200" y="2888375"/>
            <a:ext cx="950200" cy="95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idx="1" type="body"/>
          </p:nvPr>
        </p:nvSpPr>
        <p:spPr>
          <a:xfrm>
            <a:off x="658725" y="20270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Reasoning</a:t>
            </a:r>
            <a:endParaRPr/>
          </a:p>
        </p:txBody>
      </p:sp>
      <p:sp>
        <p:nvSpPr>
          <p:cNvPr id="332" name="Google Shape;33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39"/>
          <p:cNvPicPr preferRelativeResize="0"/>
          <p:nvPr/>
        </p:nvPicPr>
        <p:blipFill>
          <a:blip r:embed="rId3">
            <a:alphaModFix/>
          </a:blip>
          <a:stretch>
            <a:fillRect/>
          </a:stretch>
        </p:blipFill>
        <p:spPr>
          <a:xfrm>
            <a:off x="545325" y="801500"/>
            <a:ext cx="7927125" cy="4143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39" name="Google Shape;339;p40"/>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Knowledge</a:t>
            </a:r>
            <a:endParaRPr/>
          </a:p>
        </p:txBody>
      </p:sp>
      <p:pic>
        <p:nvPicPr>
          <p:cNvPr id="340" name="Google Shape;340;p40"/>
          <p:cNvPicPr preferRelativeResize="0"/>
          <p:nvPr/>
        </p:nvPicPr>
        <p:blipFill>
          <a:blip r:embed="rId3">
            <a:alphaModFix/>
          </a:blip>
          <a:stretch>
            <a:fillRect/>
          </a:stretch>
        </p:blipFill>
        <p:spPr>
          <a:xfrm>
            <a:off x="4095750" y="3293425"/>
            <a:ext cx="952500" cy="952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6" name="Google Shape;346;p41"/>
          <p:cNvSpPr txBox="1"/>
          <p:nvPr/>
        </p:nvSpPr>
        <p:spPr>
          <a:xfrm>
            <a:off x="227225" y="1302825"/>
            <a:ext cx="5203800" cy="3601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Acknowledge customer presence</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Always ready to support</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Predictive analysis on the customer inquiries</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Provide near- instant support</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Give clear and concise information</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Friendly user and easily navigation</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Possibly anticipate some Question based on context</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Provide quality support</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Give a pleasant experience using the website</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Ability to handle multiple chats</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Quick transition once the client's inquiry could not be interpreted</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Save costs</a:t>
            </a:r>
            <a:endParaRPr sz="1800">
              <a:latin typeface="Open Sans"/>
              <a:ea typeface="Open Sans"/>
              <a:cs typeface="Open Sans"/>
              <a:sym typeface="Open Sans"/>
            </a:endParaRPr>
          </a:p>
        </p:txBody>
      </p:sp>
      <p:sp>
        <p:nvSpPr>
          <p:cNvPr id="347" name="Google Shape;347;p41"/>
          <p:cNvSpPr txBox="1"/>
          <p:nvPr>
            <p:ph idx="4294967295" type="title"/>
          </p:nvPr>
        </p:nvSpPr>
        <p:spPr>
          <a:xfrm>
            <a:off x="623400" y="4524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4C1130"/>
                </a:solidFill>
              </a:rPr>
              <a:t>PRIMARY EFFECTS</a:t>
            </a:r>
            <a:endParaRPr>
              <a:solidFill>
                <a:srgbClr val="4C1130"/>
              </a:solidFill>
            </a:endParaRPr>
          </a:p>
        </p:txBody>
      </p:sp>
      <p:sp>
        <p:nvSpPr>
          <p:cNvPr id="348" name="Google Shape;348;p41"/>
          <p:cNvSpPr/>
          <p:nvPr/>
        </p:nvSpPr>
        <p:spPr>
          <a:xfrm>
            <a:off x="5924175" y="1816625"/>
            <a:ext cx="1973100" cy="19731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latin typeface="Calibri"/>
                <a:ea typeface="Calibri"/>
                <a:cs typeface="Calibri"/>
                <a:sym typeface="Calibri"/>
              </a:rPr>
              <a:t>Intended and Known/ </a:t>
            </a:r>
            <a:endParaRPr b="1">
              <a:latin typeface="Calibri"/>
              <a:ea typeface="Calibri"/>
              <a:cs typeface="Calibri"/>
              <a:sym typeface="Calibri"/>
            </a:endParaRPr>
          </a:p>
          <a:p>
            <a:pPr indent="0" lvl="0" marL="0" rtl="0" algn="ctr">
              <a:lnSpc>
                <a:spcPct val="115000"/>
              </a:lnSpc>
              <a:spcBef>
                <a:spcPts val="0"/>
              </a:spcBef>
              <a:spcAft>
                <a:spcPts val="0"/>
              </a:spcAft>
              <a:buNone/>
            </a:pPr>
            <a:r>
              <a:rPr b="1" lang="en">
                <a:latin typeface="Calibri"/>
                <a:ea typeface="Calibri"/>
                <a:cs typeface="Calibri"/>
                <a:sym typeface="Calibri"/>
              </a:rPr>
              <a:t>Closely related to intent activity conclusions</a:t>
            </a:r>
            <a:endParaRPr b="1" sz="1700"/>
          </a:p>
        </p:txBody>
      </p:sp>
      <p:sp>
        <p:nvSpPr>
          <p:cNvPr id="349" name="Google Shape;349;p41"/>
          <p:cNvSpPr txBox="1"/>
          <p:nvPr/>
        </p:nvSpPr>
        <p:spPr>
          <a:xfrm>
            <a:off x="5334525" y="1432550"/>
            <a:ext cx="3000000" cy="384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300">
                <a:latin typeface="Calibri"/>
                <a:ea typeface="Calibri"/>
                <a:cs typeface="Calibri"/>
                <a:sym typeface="Calibri"/>
              </a:rPr>
              <a:t>CHARACTERISTICS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Goals</a:t>
            </a:r>
            <a:endParaRPr/>
          </a:p>
        </p:txBody>
      </p:sp>
      <p:sp>
        <p:nvSpPr>
          <p:cNvPr id="116" name="Google Shape;11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7" name="Google Shape;117;p15"/>
          <p:cNvPicPr preferRelativeResize="0"/>
          <p:nvPr/>
        </p:nvPicPr>
        <p:blipFill>
          <a:blip r:embed="rId3">
            <a:alphaModFix/>
          </a:blip>
          <a:stretch>
            <a:fillRect/>
          </a:stretch>
        </p:blipFill>
        <p:spPr>
          <a:xfrm>
            <a:off x="7518275" y="445025"/>
            <a:ext cx="1190650" cy="1190650"/>
          </a:xfrm>
          <a:prstGeom prst="rect">
            <a:avLst/>
          </a:prstGeom>
          <a:noFill/>
          <a:ln>
            <a:noFill/>
          </a:ln>
        </p:spPr>
      </p:pic>
      <p:grpSp>
        <p:nvGrpSpPr>
          <p:cNvPr id="118" name="Google Shape;118;p15"/>
          <p:cNvGrpSpPr/>
          <p:nvPr/>
        </p:nvGrpSpPr>
        <p:grpSpPr>
          <a:xfrm>
            <a:off x="1788088" y="1152421"/>
            <a:ext cx="5383676" cy="627286"/>
            <a:chOff x="2789785" y="438789"/>
            <a:chExt cx="5221800" cy="731700"/>
          </a:xfrm>
        </p:grpSpPr>
        <p:sp>
          <p:nvSpPr>
            <p:cNvPr id="119" name="Google Shape;119;p15"/>
            <p:cNvSpPr/>
            <p:nvPr/>
          </p:nvSpPr>
          <p:spPr>
            <a:xfrm>
              <a:off x="2789785" y="438789"/>
              <a:ext cx="5221800" cy="731700"/>
            </a:xfrm>
            <a:prstGeom prst="rect">
              <a:avLst/>
            </a:prstGeom>
            <a:solidFill>
              <a:srgbClr val="4C113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15"/>
            <p:cNvSpPr txBox="1"/>
            <p:nvPr/>
          </p:nvSpPr>
          <p:spPr>
            <a:xfrm>
              <a:off x="2914389" y="523065"/>
              <a:ext cx="4765800" cy="575400"/>
            </a:xfrm>
            <a:prstGeom prst="rect">
              <a:avLst/>
            </a:prstGeom>
            <a:solidFill>
              <a:srgbClr val="4C1130"/>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Open Sans"/>
                  <a:ea typeface="Open Sans"/>
                  <a:cs typeface="Open Sans"/>
                  <a:sym typeface="Open Sans"/>
                </a:rPr>
                <a:t>How we understood consumers’ issues,</a:t>
              </a:r>
              <a:endParaRPr sz="15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rPr lang="en" sz="1500">
                  <a:solidFill>
                    <a:srgbClr val="FFFFFF"/>
                  </a:solidFill>
                  <a:latin typeface="Open Sans"/>
                  <a:ea typeface="Open Sans"/>
                  <a:cs typeface="Open Sans"/>
                  <a:sym typeface="Open Sans"/>
                </a:rPr>
                <a:t>what the business problem is</a:t>
              </a:r>
              <a:endParaRPr sz="1500">
                <a:solidFill>
                  <a:srgbClr val="FFFFFF"/>
                </a:solidFill>
                <a:latin typeface="Open Sans"/>
                <a:ea typeface="Open Sans"/>
                <a:cs typeface="Open Sans"/>
                <a:sym typeface="Open Sans"/>
              </a:endParaRPr>
            </a:p>
          </p:txBody>
        </p:sp>
      </p:grpSp>
      <p:grpSp>
        <p:nvGrpSpPr>
          <p:cNvPr id="121" name="Google Shape;121;p15"/>
          <p:cNvGrpSpPr/>
          <p:nvPr/>
        </p:nvGrpSpPr>
        <p:grpSpPr>
          <a:xfrm>
            <a:off x="1788090" y="1910584"/>
            <a:ext cx="5010969" cy="627286"/>
            <a:chOff x="2789787" y="1323150"/>
            <a:chExt cx="4860300" cy="731700"/>
          </a:xfrm>
        </p:grpSpPr>
        <p:sp>
          <p:nvSpPr>
            <p:cNvPr id="122" name="Google Shape;122;p15"/>
            <p:cNvSpPr/>
            <p:nvPr/>
          </p:nvSpPr>
          <p:spPr>
            <a:xfrm>
              <a:off x="2789787" y="1323150"/>
              <a:ext cx="4860300" cy="731700"/>
            </a:xfrm>
            <a:prstGeom prst="rect">
              <a:avLst/>
            </a:prstGeom>
            <a:solidFill>
              <a:srgbClr val="741B47"/>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15"/>
            <p:cNvSpPr txBox="1"/>
            <p:nvPr/>
          </p:nvSpPr>
          <p:spPr>
            <a:xfrm>
              <a:off x="2914387" y="1529721"/>
              <a:ext cx="4373100" cy="330600"/>
            </a:xfrm>
            <a:prstGeom prst="rect">
              <a:avLst/>
            </a:prstGeom>
            <a:solidFill>
              <a:srgbClr val="741B47"/>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Open Sans"/>
                  <a:ea typeface="Open Sans"/>
                  <a:cs typeface="Open Sans"/>
                  <a:sym typeface="Open Sans"/>
                </a:rPr>
                <a:t>What were the processes undertaken to resolve the business problem</a:t>
              </a:r>
              <a:endParaRPr sz="1500">
                <a:solidFill>
                  <a:srgbClr val="FFFFFF"/>
                </a:solidFill>
                <a:latin typeface="Open Sans"/>
                <a:ea typeface="Open Sans"/>
                <a:cs typeface="Open Sans"/>
                <a:sym typeface="Open Sans"/>
              </a:endParaRPr>
            </a:p>
          </p:txBody>
        </p:sp>
      </p:grpSp>
      <p:grpSp>
        <p:nvGrpSpPr>
          <p:cNvPr id="124" name="Google Shape;124;p15"/>
          <p:cNvGrpSpPr/>
          <p:nvPr/>
        </p:nvGrpSpPr>
        <p:grpSpPr>
          <a:xfrm>
            <a:off x="1788090" y="2665951"/>
            <a:ext cx="4637026" cy="627286"/>
            <a:chOff x="2789787" y="2204250"/>
            <a:chExt cx="4497600" cy="731700"/>
          </a:xfrm>
        </p:grpSpPr>
        <p:sp>
          <p:nvSpPr>
            <p:cNvPr id="125" name="Google Shape;125;p15"/>
            <p:cNvSpPr/>
            <p:nvPr/>
          </p:nvSpPr>
          <p:spPr>
            <a:xfrm>
              <a:off x="2789787" y="2204250"/>
              <a:ext cx="4497600" cy="731700"/>
            </a:xfrm>
            <a:prstGeom prst="rect">
              <a:avLst/>
            </a:prstGeom>
            <a:solidFill>
              <a:srgbClr val="A64D79"/>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5"/>
            <p:cNvSpPr txBox="1"/>
            <p:nvPr/>
          </p:nvSpPr>
          <p:spPr>
            <a:xfrm>
              <a:off x="2914388" y="2410805"/>
              <a:ext cx="3849900" cy="330600"/>
            </a:xfrm>
            <a:prstGeom prst="rect">
              <a:avLst/>
            </a:prstGeom>
            <a:solidFill>
              <a:srgbClr val="A64D79"/>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Open Sans"/>
                  <a:ea typeface="Open Sans"/>
                  <a:cs typeface="Open Sans"/>
                  <a:sym typeface="Open Sans"/>
                </a:rPr>
                <a:t>How and why we designed the virtual agent – PrintBot</a:t>
              </a:r>
              <a:endParaRPr sz="1500">
                <a:solidFill>
                  <a:srgbClr val="FFFFFF"/>
                </a:solidFill>
                <a:latin typeface="Open Sans"/>
                <a:ea typeface="Open Sans"/>
                <a:cs typeface="Open Sans"/>
                <a:sym typeface="Open Sans"/>
              </a:endParaRPr>
            </a:p>
          </p:txBody>
        </p:sp>
      </p:grpSp>
      <p:sp>
        <p:nvSpPr>
          <p:cNvPr id="127" name="Google Shape;127;p15"/>
          <p:cNvSpPr/>
          <p:nvPr/>
        </p:nvSpPr>
        <p:spPr>
          <a:xfrm>
            <a:off x="1788075" y="3424086"/>
            <a:ext cx="4264500" cy="627300"/>
          </a:xfrm>
          <a:prstGeom prst="rect">
            <a:avLst/>
          </a:prstGeom>
          <a:solidFill>
            <a:srgbClr val="C27BA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15"/>
          <p:cNvSpPr txBox="1"/>
          <p:nvPr/>
        </p:nvSpPr>
        <p:spPr>
          <a:xfrm>
            <a:off x="1916537" y="3601162"/>
            <a:ext cx="3969300" cy="283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Open Sans"/>
                <a:ea typeface="Open Sans"/>
                <a:cs typeface="Open Sans"/>
                <a:sym typeface="Open Sans"/>
              </a:rPr>
              <a:t>What happens after deployment</a:t>
            </a:r>
            <a:endParaRPr sz="1500">
              <a:solidFill>
                <a:srgbClr val="FFFFFF"/>
              </a:solidFill>
              <a:latin typeface="Open Sans"/>
              <a:ea typeface="Open Sans"/>
              <a:cs typeface="Open Sans"/>
              <a:sym typeface="Open Sans"/>
            </a:endParaRPr>
          </a:p>
        </p:txBody>
      </p:sp>
      <p:sp>
        <p:nvSpPr>
          <p:cNvPr id="129" name="Google Shape;129;p15"/>
          <p:cNvSpPr/>
          <p:nvPr/>
        </p:nvSpPr>
        <p:spPr>
          <a:xfrm>
            <a:off x="1788075" y="4182249"/>
            <a:ext cx="3893400" cy="627300"/>
          </a:xfrm>
          <a:prstGeom prst="rect">
            <a:avLst/>
          </a:prstGeom>
          <a:solidFill>
            <a:srgbClr val="D5A6BD"/>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5"/>
          <p:cNvSpPr txBox="1"/>
          <p:nvPr/>
        </p:nvSpPr>
        <p:spPr>
          <a:xfrm>
            <a:off x="1904784" y="4359330"/>
            <a:ext cx="3606000" cy="283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500">
                <a:solidFill>
                  <a:srgbClr val="FFFFFF"/>
                </a:solidFill>
                <a:latin typeface="Open Sans"/>
                <a:ea typeface="Open Sans"/>
                <a:cs typeface="Open Sans"/>
                <a:sym typeface="Open Sans"/>
              </a:rPr>
              <a:t>What are our future plans</a:t>
            </a:r>
            <a:endParaRPr sz="15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5" name="Google Shape;355;p42"/>
          <p:cNvPicPr preferRelativeResize="0"/>
          <p:nvPr/>
        </p:nvPicPr>
        <p:blipFill>
          <a:blip r:embed="rId3">
            <a:alphaModFix/>
          </a:blip>
          <a:stretch>
            <a:fillRect/>
          </a:stretch>
        </p:blipFill>
        <p:spPr>
          <a:xfrm>
            <a:off x="152400" y="152400"/>
            <a:ext cx="3454101" cy="3370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1" name="Google Shape;361;p43"/>
          <p:cNvSpPr txBox="1"/>
          <p:nvPr/>
        </p:nvSpPr>
        <p:spPr>
          <a:xfrm>
            <a:off x="768425" y="210700"/>
            <a:ext cx="5565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4C1130"/>
                </a:solidFill>
                <a:latin typeface="PT Sans Narrow"/>
                <a:ea typeface="PT Sans Narrow"/>
                <a:cs typeface="PT Sans Narrow"/>
                <a:sym typeface="PT Sans Narrow"/>
              </a:rPr>
              <a:t>SECONDARY</a:t>
            </a:r>
            <a:r>
              <a:rPr b="1" lang="en" sz="3600">
                <a:solidFill>
                  <a:srgbClr val="4C1130"/>
                </a:solidFill>
                <a:latin typeface="PT Sans Narrow"/>
                <a:ea typeface="PT Sans Narrow"/>
                <a:cs typeface="PT Sans Narrow"/>
                <a:sym typeface="PT Sans Narrow"/>
              </a:rPr>
              <a:t> EFFECTS</a:t>
            </a:r>
            <a:endParaRPr/>
          </a:p>
        </p:txBody>
      </p:sp>
      <p:sp>
        <p:nvSpPr>
          <p:cNvPr id="362" name="Google Shape;362;p43"/>
          <p:cNvSpPr txBox="1"/>
          <p:nvPr/>
        </p:nvSpPr>
        <p:spPr>
          <a:xfrm>
            <a:off x="223225" y="1016300"/>
            <a:ext cx="6172200" cy="4179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Customized marketing effort</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Transfer learning to other businesses</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Quick decision to proceed with order</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MP1.0 may yield inconsistent service level for a period (Virtual Agent vs Live Chat)</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Will not handle order related matters (due to scope)</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Unable to modify order</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Push Promotions that customers might otherwise miss</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Motivation to proceed with order</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Provide recommendations based on (potential) customer's queries or references</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Which product is commonly sought after</a:t>
            </a:r>
            <a:endParaRPr sz="1500">
              <a:latin typeface="Calibri"/>
              <a:ea typeface="Calibri"/>
              <a:cs typeface="Calibri"/>
              <a:sym typeface="Calibri"/>
            </a:endParaRPr>
          </a:p>
          <a:p>
            <a:pPr indent="0" lvl="0" marL="457200" rtl="0" algn="l">
              <a:lnSpc>
                <a:spcPct val="115000"/>
              </a:lnSpc>
              <a:spcBef>
                <a:spcPts val="0"/>
              </a:spcBef>
              <a:spcAft>
                <a:spcPts val="0"/>
              </a:spcAft>
              <a:buNone/>
            </a:pPr>
            <a:r>
              <a:t/>
            </a:r>
            <a:endParaRPr sz="1500">
              <a:latin typeface="Calibri"/>
              <a:ea typeface="Calibri"/>
              <a:cs typeface="Calibri"/>
              <a:sym typeface="Calibri"/>
            </a:endParaRPr>
          </a:p>
          <a:p>
            <a:pPr indent="0" lvl="0" marL="457200" rtl="0" algn="l">
              <a:lnSpc>
                <a:spcPct val="115000"/>
              </a:lnSpc>
              <a:spcBef>
                <a:spcPts val="0"/>
              </a:spcBef>
              <a:spcAft>
                <a:spcPts val="0"/>
              </a:spcAft>
              <a:buNone/>
            </a:pPr>
            <a:r>
              <a:t/>
            </a:r>
            <a:endParaRPr sz="1500">
              <a:latin typeface="Calibri"/>
              <a:ea typeface="Calibri"/>
              <a:cs typeface="Calibri"/>
              <a:sym typeface="Calibri"/>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363" name="Google Shape;363;p43"/>
          <p:cNvSpPr txBox="1"/>
          <p:nvPr/>
        </p:nvSpPr>
        <p:spPr>
          <a:xfrm>
            <a:off x="6395425" y="1016300"/>
            <a:ext cx="23655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Calibri"/>
                <a:ea typeface="Calibri"/>
                <a:cs typeface="Calibri"/>
                <a:sym typeface="Calibri"/>
              </a:rPr>
              <a:t>CHARACTERISTICS</a:t>
            </a:r>
            <a:endParaRPr sz="1500"/>
          </a:p>
        </p:txBody>
      </p:sp>
      <p:sp>
        <p:nvSpPr>
          <p:cNvPr id="364" name="Google Shape;364;p43"/>
          <p:cNvSpPr/>
          <p:nvPr/>
        </p:nvSpPr>
        <p:spPr>
          <a:xfrm>
            <a:off x="6568800" y="1598825"/>
            <a:ext cx="2365500" cy="2354700"/>
          </a:xfrm>
          <a:prstGeom prst="ellipse">
            <a:avLst/>
          </a:prstGeom>
          <a:solidFill>
            <a:srgbClr val="F48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latin typeface="Calibri"/>
              <a:ea typeface="Calibri"/>
              <a:cs typeface="Calibri"/>
              <a:sym typeface="Calibri"/>
            </a:endParaRPr>
          </a:p>
          <a:p>
            <a:pPr indent="0" lvl="0" marL="0" rtl="0" algn="l">
              <a:lnSpc>
                <a:spcPct val="115000"/>
              </a:lnSpc>
              <a:spcBef>
                <a:spcPts val="0"/>
              </a:spcBef>
              <a:spcAft>
                <a:spcPts val="0"/>
              </a:spcAft>
              <a:buNone/>
            </a:pPr>
            <a:r>
              <a:rPr b="1" lang="en">
                <a:latin typeface="Calibri"/>
                <a:ea typeface="Calibri"/>
                <a:cs typeface="Calibri"/>
                <a:sym typeface="Calibri"/>
              </a:rPr>
              <a:t>I</a:t>
            </a:r>
            <a:r>
              <a:rPr b="1" lang="en">
                <a:latin typeface="Calibri"/>
                <a:ea typeface="Calibri"/>
                <a:cs typeface="Calibri"/>
                <a:sym typeface="Calibri"/>
              </a:rPr>
              <a:t>ntended and Known/but not necessary the defining characteristics of the solution (Virtual Agent)</a:t>
            </a:r>
            <a:endParaRPr b="1">
              <a:latin typeface="Calibri"/>
              <a:ea typeface="Calibri"/>
              <a:cs typeface="Calibri"/>
              <a:sym typeface="Calibri"/>
            </a:endParaRPr>
          </a:p>
          <a:p>
            <a:pPr indent="0" lvl="0" marL="0" rtl="0" algn="l">
              <a:spcBef>
                <a:spcPts val="0"/>
              </a:spcBef>
              <a:spcAft>
                <a:spcPts val="0"/>
              </a:spcAft>
              <a:buNone/>
            </a:pPr>
            <a:r>
              <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0" name="Google Shape;370;p44"/>
          <p:cNvPicPr preferRelativeResize="0"/>
          <p:nvPr/>
        </p:nvPicPr>
        <p:blipFill>
          <a:blip r:embed="rId3">
            <a:alphaModFix/>
          </a:blip>
          <a:stretch>
            <a:fillRect/>
          </a:stretch>
        </p:blipFill>
        <p:spPr>
          <a:xfrm>
            <a:off x="2295525" y="152400"/>
            <a:ext cx="5333471"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45"/>
          <p:cNvSpPr txBox="1"/>
          <p:nvPr/>
        </p:nvSpPr>
        <p:spPr>
          <a:xfrm>
            <a:off x="0" y="0"/>
            <a:ext cx="5639400" cy="738900"/>
          </a:xfrm>
          <a:prstGeom prst="rect">
            <a:avLst/>
          </a:prstGeom>
          <a:noFill/>
          <a:ln>
            <a:noFill/>
          </a:ln>
        </p:spPr>
        <p:txBody>
          <a:bodyPr anchorCtr="0" anchor="t" bIns="91425" lIns="91425" spcFirstLastPara="1" rIns="91425" wrap="square" tIns="91425">
            <a:spAutoFit/>
          </a:bodyPr>
          <a:lstStyle/>
          <a:p>
            <a:pPr indent="457200" lvl="0" marL="0" rtl="0" algn="l">
              <a:lnSpc>
                <a:spcPct val="115000"/>
              </a:lnSpc>
              <a:spcBef>
                <a:spcPts val="0"/>
              </a:spcBef>
              <a:spcAft>
                <a:spcPts val="0"/>
              </a:spcAft>
              <a:buNone/>
            </a:pPr>
            <a:r>
              <a:rPr b="1" lang="en" sz="3600">
                <a:latin typeface="Calibri"/>
                <a:ea typeface="Calibri"/>
                <a:cs typeface="Calibri"/>
                <a:sym typeface="Calibri"/>
              </a:rPr>
              <a:t>TERTIARY EFFECTS</a:t>
            </a:r>
            <a:endParaRPr sz="3600"/>
          </a:p>
        </p:txBody>
      </p:sp>
      <p:sp>
        <p:nvSpPr>
          <p:cNvPr id="377" name="Google Shape;377;p45"/>
          <p:cNvSpPr txBox="1"/>
          <p:nvPr/>
        </p:nvSpPr>
        <p:spPr>
          <a:xfrm>
            <a:off x="173500" y="929550"/>
            <a:ext cx="5825100" cy="2805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Job displacement</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Focus on the staff morale once implementation on the solution</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Enhancement on quality service to customer and appropriate training to staff force</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System down</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Mono Tone</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Backend processing</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Breach of PDPA</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Competitors with more advanced virtual agents</a:t>
            </a:r>
            <a:endParaRPr sz="1500">
              <a:latin typeface="Calibri"/>
              <a:ea typeface="Calibri"/>
              <a:cs typeface="Calibri"/>
              <a:sym typeface="Calibri"/>
            </a:endParaRPr>
          </a:p>
          <a:p>
            <a:pPr indent="-323850" lvl="0" marL="457200" rtl="0" algn="l">
              <a:lnSpc>
                <a:spcPct val="115000"/>
              </a:lnSpc>
              <a:spcBef>
                <a:spcPts val="0"/>
              </a:spcBef>
              <a:spcAft>
                <a:spcPts val="0"/>
              </a:spcAft>
              <a:buSzPts val="1500"/>
              <a:buFont typeface="Calibri"/>
              <a:buChar char="●"/>
            </a:pPr>
            <a:r>
              <a:rPr lang="en" sz="1500">
                <a:latin typeface="Calibri"/>
                <a:ea typeface="Calibri"/>
                <a:cs typeface="Calibri"/>
                <a:sym typeface="Calibri"/>
              </a:rPr>
              <a:t>Focus on customer's solution</a:t>
            </a:r>
            <a:endParaRPr sz="1500">
              <a:latin typeface="Calibri"/>
              <a:ea typeface="Calibri"/>
              <a:cs typeface="Calibri"/>
              <a:sym typeface="Calibri"/>
            </a:endParaRPr>
          </a:p>
        </p:txBody>
      </p:sp>
      <p:sp>
        <p:nvSpPr>
          <p:cNvPr id="378" name="Google Shape;378;p45"/>
          <p:cNvSpPr/>
          <p:nvPr/>
        </p:nvSpPr>
        <p:spPr>
          <a:xfrm>
            <a:off x="6569100" y="1598850"/>
            <a:ext cx="2007900" cy="2193900"/>
          </a:xfrm>
          <a:prstGeom prst="ellipse">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latin typeface="Calibri"/>
                <a:ea typeface="Calibri"/>
                <a:cs typeface="Calibri"/>
                <a:sym typeface="Calibri"/>
              </a:rPr>
              <a:t>Unintended and possibly Known/Holistics and ethical focus</a:t>
            </a:r>
            <a:endParaRPr>
              <a:latin typeface="Calibri"/>
              <a:ea typeface="Calibri"/>
              <a:cs typeface="Calibri"/>
              <a:sym typeface="Calibri"/>
            </a:endParaRPr>
          </a:p>
          <a:p>
            <a:pPr indent="0" lvl="0" marL="0" rtl="0" algn="l">
              <a:spcBef>
                <a:spcPts val="0"/>
              </a:spcBef>
              <a:spcAft>
                <a:spcPts val="0"/>
              </a:spcAft>
              <a:buNone/>
            </a:pPr>
            <a:r>
              <a:t/>
            </a:r>
            <a:endParaRPr/>
          </a:p>
        </p:txBody>
      </p:sp>
      <p:sp>
        <p:nvSpPr>
          <p:cNvPr id="379" name="Google Shape;379;p45"/>
          <p:cNvSpPr txBox="1"/>
          <p:nvPr/>
        </p:nvSpPr>
        <p:spPr>
          <a:xfrm>
            <a:off x="6073050" y="1053475"/>
            <a:ext cx="3000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a:latin typeface="Calibri"/>
                <a:ea typeface="Calibri"/>
                <a:cs typeface="Calibri"/>
                <a:sym typeface="Calibri"/>
              </a:rPr>
              <a:t>CHARACTERISTICS</a:t>
            </a:r>
            <a:endParaRPr b="1">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46"/>
          <p:cNvPicPr preferRelativeResize="0"/>
          <p:nvPr/>
        </p:nvPicPr>
        <p:blipFill>
          <a:blip r:embed="rId3">
            <a:alphaModFix/>
          </a:blip>
          <a:stretch>
            <a:fillRect/>
          </a:stretch>
        </p:blipFill>
        <p:spPr>
          <a:xfrm>
            <a:off x="4472785" y="152400"/>
            <a:ext cx="2022644" cy="4838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91" name="Google Shape;391;p47"/>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Plan</a:t>
            </a:r>
            <a:endParaRPr/>
          </a:p>
        </p:txBody>
      </p:sp>
      <p:pic>
        <p:nvPicPr>
          <p:cNvPr id="392" name="Google Shape;392;p47"/>
          <p:cNvPicPr preferRelativeResize="0"/>
          <p:nvPr/>
        </p:nvPicPr>
        <p:blipFill>
          <a:blip r:embed="rId3">
            <a:alphaModFix/>
          </a:blip>
          <a:stretch>
            <a:fillRect/>
          </a:stretch>
        </p:blipFill>
        <p:spPr>
          <a:xfrm>
            <a:off x="4121100" y="3207700"/>
            <a:ext cx="952500" cy="952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Goals</a:t>
            </a:r>
            <a:endParaRPr/>
          </a:p>
        </p:txBody>
      </p:sp>
      <p:sp>
        <p:nvSpPr>
          <p:cNvPr id="398" name="Google Shape;398;p4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Design, develop and deploy a virtual agent solution which:</a:t>
            </a:r>
            <a:endParaRPr/>
          </a:p>
          <a:p>
            <a:pPr indent="-342900" lvl="0" marL="914400" rtl="0" algn="l">
              <a:spcBef>
                <a:spcPts val="0"/>
              </a:spcBef>
              <a:spcAft>
                <a:spcPts val="0"/>
              </a:spcAft>
              <a:buSzPts val="1800"/>
              <a:buChar char="●"/>
            </a:pPr>
            <a:r>
              <a:rPr lang="en"/>
              <a:t>Answers customer queries quickly</a:t>
            </a:r>
            <a:endParaRPr/>
          </a:p>
          <a:p>
            <a:pPr indent="-342900" lvl="0" marL="914400" rtl="0" algn="l">
              <a:spcBef>
                <a:spcPts val="0"/>
              </a:spcBef>
              <a:spcAft>
                <a:spcPts val="0"/>
              </a:spcAft>
              <a:buSzPts val="1800"/>
              <a:buChar char="●"/>
            </a:pPr>
            <a:r>
              <a:rPr lang="en"/>
              <a:t>T</a:t>
            </a:r>
            <a:r>
              <a:rPr lang="en"/>
              <a:t>ransfers customers smoothly </a:t>
            </a:r>
            <a:r>
              <a:rPr lang="en"/>
              <a:t>to “live” service consultants, when and where necessary</a:t>
            </a:r>
            <a:br>
              <a:rPr lang="en"/>
            </a:br>
            <a:endParaRPr/>
          </a:p>
          <a:p>
            <a:pPr indent="-342900" lvl="0" marL="457200" rtl="0" algn="l">
              <a:spcBef>
                <a:spcPts val="0"/>
              </a:spcBef>
              <a:spcAft>
                <a:spcPts val="0"/>
              </a:spcAft>
              <a:buSzPts val="1800"/>
              <a:buAutoNum type="arabicPeriod"/>
            </a:pPr>
            <a:r>
              <a:rPr lang="en"/>
              <a:t>Demonstrate through the solution:</a:t>
            </a:r>
            <a:endParaRPr/>
          </a:p>
          <a:p>
            <a:pPr indent="-342900" lvl="0" marL="914400" rtl="0" algn="l">
              <a:spcBef>
                <a:spcPts val="0"/>
              </a:spcBef>
              <a:spcAft>
                <a:spcPts val="0"/>
              </a:spcAft>
              <a:buSzPts val="1800"/>
              <a:buChar char="●"/>
            </a:pPr>
            <a:r>
              <a:rPr lang="en"/>
              <a:t>Effective </a:t>
            </a:r>
            <a:r>
              <a:rPr lang="en"/>
              <a:t>application</a:t>
            </a:r>
            <a:r>
              <a:rPr lang="en"/>
              <a:t> of design concepts for AI solutions</a:t>
            </a:r>
            <a:endParaRPr/>
          </a:p>
          <a:p>
            <a:pPr indent="-342900" lvl="0" marL="914400" rtl="0" algn="l">
              <a:spcBef>
                <a:spcPts val="0"/>
              </a:spcBef>
              <a:spcAft>
                <a:spcPts val="0"/>
              </a:spcAft>
              <a:buSzPts val="1800"/>
              <a:buChar char="●"/>
            </a:pPr>
            <a:r>
              <a:rPr lang="en"/>
              <a:t>Effective use of AI technology</a:t>
            </a:r>
            <a:endParaRPr/>
          </a:p>
        </p:txBody>
      </p:sp>
      <p:sp>
        <p:nvSpPr>
          <p:cNvPr id="399" name="Google Shape;39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Scope</a:t>
            </a:r>
            <a:endParaRPr/>
          </a:p>
        </p:txBody>
      </p:sp>
      <p:sp>
        <p:nvSpPr>
          <p:cNvPr id="405" name="Google Shape;405;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 Scope</a:t>
            </a:r>
            <a:endParaRPr/>
          </a:p>
          <a:p>
            <a:pPr indent="-342900" lvl="0" marL="457200" rtl="0" algn="l">
              <a:spcBef>
                <a:spcPts val="1200"/>
              </a:spcBef>
              <a:spcAft>
                <a:spcPts val="0"/>
              </a:spcAft>
              <a:buSzPts val="1800"/>
              <a:buChar char="●"/>
            </a:pPr>
            <a:r>
              <a:rPr lang="en"/>
              <a:t>Answer queries on products, services, </a:t>
            </a:r>
            <a:r>
              <a:rPr lang="en"/>
              <a:t>orders, </a:t>
            </a:r>
            <a:r>
              <a:rPr lang="en"/>
              <a:t>payments, delivery, policies</a:t>
            </a:r>
            <a:endParaRPr/>
          </a:p>
          <a:p>
            <a:pPr indent="-342900" lvl="0" marL="457200" rtl="0" algn="l">
              <a:spcBef>
                <a:spcPts val="0"/>
              </a:spcBef>
              <a:spcAft>
                <a:spcPts val="0"/>
              </a:spcAft>
              <a:buSzPts val="1800"/>
              <a:buChar char="●"/>
            </a:pPr>
            <a:r>
              <a:rPr lang="en"/>
              <a:t>Transfers to agents </a:t>
            </a:r>
            <a:endParaRPr/>
          </a:p>
          <a:p>
            <a:pPr indent="0" lvl="0" marL="0" rtl="0" algn="l">
              <a:spcBef>
                <a:spcPts val="1200"/>
              </a:spcBef>
              <a:spcAft>
                <a:spcPts val="0"/>
              </a:spcAft>
              <a:buNone/>
            </a:pPr>
            <a:r>
              <a:rPr lang="en"/>
              <a:t>Out of Scope</a:t>
            </a:r>
            <a:endParaRPr/>
          </a:p>
          <a:p>
            <a:pPr indent="-342900" lvl="0" marL="457200" rtl="0" algn="l">
              <a:spcBef>
                <a:spcPts val="1200"/>
              </a:spcBef>
              <a:spcAft>
                <a:spcPts val="0"/>
              </a:spcAft>
              <a:buSzPts val="1800"/>
              <a:buChar char="●"/>
            </a:pPr>
            <a:r>
              <a:rPr i="1" lang="en"/>
              <a:t>Customer account / funds management</a:t>
            </a:r>
            <a:endParaRPr i="1"/>
          </a:p>
          <a:p>
            <a:pPr indent="-342900" lvl="0" marL="457200" rtl="0" algn="l">
              <a:spcBef>
                <a:spcPts val="0"/>
              </a:spcBef>
              <a:spcAft>
                <a:spcPts val="0"/>
              </a:spcAft>
              <a:buSzPts val="1800"/>
              <a:buChar char="●"/>
            </a:pPr>
            <a:r>
              <a:rPr i="1" lang="en"/>
              <a:t>Requests that require </a:t>
            </a:r>
            <a:r>
              <a:rPr i="1" lang="en"/>
              <a:t>negotiation / discussion (e.g. price, NDAs, RFCs)</a:t>
            </a:r>
            <a:endParaRPr i="1"/>
          </a:p>
          <a:p>
            <a:pPr indent="-342900" lvl="0" marL="457200" rtl="0" algn="l">
              <a:spcBef>
                <a:spcPts val="0"/>
              </a:spcBef>
              <a:spcAft>
                <a:spcPts val="0"/>
              </a:spcAft>
              <a:buSzPts val="1800"/>
              <a:buChar char="●"/>
            </a:pPr>
            <a:r>
              <a:rPr lang="en"/>
              <a:t>Data beyond those published available at Expressprint’s web site</a:t>
            </a:r>
            <a:endParaRPr/>
          </a:p>
          <a:p>
            <a:pPr indent="-342900" lvl="0" marL="457200" rtl="0" algn="l">
              <a:spcBef>
                <a:spcPts val="0"/>
              </a:spcBef>
              <a:spcAft>
                <a:spcPts val="0"/>
              </a:spcAft>
              <a:buSzPts val="1800"/>
              <a:buChar char="●"/>
            </a:pPr>
            <a:r>
              <a:rPr lang="en"/>
              <a:t>Changes to Expressprint’s published content </a:t>
            </a:r>
            <a:endParaRPr/>
          </a:p>
        </p:txBody>
      </p:sp>
      <p:sp>
        <p:nvSpPr>
          <p:cNvPr id="406" name="Google Shape;40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407" name="Google Shape;407;p49"/>
          <p:cNvCxnSpPr/>
          <p:nvPr/>
        </p:nvCxnSpPr>
        <p:spPr>
          <a:xfrm>
            <a:off x="2977550" y="2306675"/>
            <a:ext cx="1966800" cy="937500"/>
          </a:xfrm>
          <a:prstGeom prst="curvedConnector3">
            <a:avLst>
              <a:gd fmla="val 117281" name="adj1"/>
            </a:avLst>
          </a:prstGeom>
          <a:noFill/>
          <a:ln cap="flat" cmpd="sng" w="9525">
            <a:solidFill>
              <a:schemeClr val="dk2"/>
            </a:solidFill>
            <a:prstDash val="solid"/>
            <a:round/>
            <a:headEnd len="med" w="med" type="none"/>
            <a:tailEnd len="med" w="med" type="none"/>
          </a:ln>
        </p:spPr>
      </p:cxnSp>
      <p:cxnSp>
        <p:nvCxnSpPr>
          <p:cNvPr id="408" name="Google Shape;408;p49"/>
          <p:cNvCxnSpPr/>
          <p:nvPr/>
        </p:nvCxnSpPr>
        <p:spPr>
          <a:xfrm>
            <a:off x="2977550" y="2306675"/>
            <a:ext cx="4907400" cy="1240800"/>
          </a:xfrm>
          <a:prstGeom prst="curvedConnector3">
            <a:avLst>
              <a:gd fmla="val 101873"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Risks</a:t>
            </a:r>
            <a:endParaRPr/>
          </a:p>
        </p:txBody>
      </p:sp>
      <p:sp>
        <p:nvSpPr>
          <p:cNvPr id="414" name="Google Shape;41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15" name="Google Shape;415;p50"/>
          <p:cNvGraphicFramePr/>
          <p:nvPr/>
        </p:nvGraphicFramePr>
        <p:xfrm>
          <a:off x="415150" y="1147600"/>
          <a:ext cx="3000000" cy="3000000"/>
        </p:xfrm>
        <a:graphic>
          <a:graphicData uri="http://schemas.openxmlformats.org/drawingml/2006/table">
            <a:tbl>
              <a:tblPr>
                <a:noFill/>
                <a:tableStyleId>{46BBD264-0099-403E-82CD-14293B63CE89}</a:tableStyleId>
              </a:tblPr>
              <a:tblGrid>
                <a:gridCol w="2231025"/>
                <a:gridCol w="2890275"/>
                <a:gridCol w="3295850"/>
              </a:tblGrid>
              <a:tr h="464900">
                <a:tc>
                  <a:txBody>
                    <a:bodyPr/>
                    <a:lstStyle/>
                    <a:p>
                      <a:pPr indent="0" lvl="0" marL="0" rtl="0" algn="l">
                        <a:lnSpc>
                          <a:spcPct val="115000"/>
                        </a:lnSpc>
                        <a:spcBef>
                          <a:spcPts val="0"/>
                        </a:spcBef>
                        <a:spcAft>
                          <a:spcPts val="1200"/>
                        </a:spcAft>
                        <a:buNone/>
                      </a:pPr>
                      <a:r>
                        <a:rPr b="1" lang="en" sz="1800">
                          <a:solidFill>
                            <a:schemeClr val="lt1"/>
                          </a:solidFill>
                          <a:latin typeface="Open Sans"/>
                          <a:ea typeface="Open Sans"/>
                          <a:cs typeface="Open Sans"/>
                          <a:sym typeface="Open Sans"/>
                        </a:rPr>
                        <a:t>Risk</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C1130"/>
                    </a:solidFill>
                  </a:tcPr>
                </a:tc>
                <a:tc>
                  <a:txBody>
                    <a:bodyPr/>
                    <a:lstStyle/>
                    <a:p>
                      <a:pPr indent="0" lvl="0" marL="0" rtl="0" algn="l">
                        <a:lnSpc>
                          <a:spcPct val="115000"/>
                        </a:lnSpc>
                        <a:spcBef>
                          <a:spcPts val="0"/>
                        </a:spcBef>
                        <a:spcAft>
                          <a:spcPts val="1200"/>
                        </a:spcAft>
                        <a:buNone/>
                      </a:pPr>
                      <a:r>
                        <a:rPr b="1" lang="en" sz="1800">
                          <a:solidFill>
                            <a:schemeClr val="lt1"/>
                          </a:solidFill>
                          <a:latin typeface="Open Sans"/>
                          <a:ea typeface="Open Sans"/>
                          <a:cs typeface="Open Sans"/>
                          <a:sym typeface="Open Sans"/>
                        </a:rPr>
                        <a:t>Impact</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C1130"/>
                    </a:solidFill>
                  </a:tcPr>
                </a:tc>
                <a:tc>
                  <a:txBody>
                    <a:bodyPr/>
                    <a:lstStyle/>
                    <a:p>
                      <a:pPr indent="0" lvl="0" marL="0" rtl="0" algn="l">
                        <a:lnSpc>
                          <a:spcPct val="115000"/>
                        </a:lnSpc>
                        <a:spcBef>
                          <a:spcPts val="0"/>
                        </a:spcBef>
                        <a:spcAft>
                          <a:spcPts val="1200"/>
                        </a:spcAft>
                        <a:buNone/>
                      </a:pPr>
                      <a:r>
                        <a:rPr b="1" lang="en" sz="1800">
                          <a:solidFill>
                            <a:schemeClr val="lt1"/>
                          </a:solidFill>
                          <a:latin typeface="Open Sans"/>
                          <a:ea typeface="Open Sans"/>
                          <a:cs typeface="Open Sans"/>
                          <a:sym typeface="Open Sans"/>
                        </a:rPr>
                        <a:t>Risk</a:t>
                      </a:r>
                      <a:r>
                        <a:rPr b="1" lang="en" sz="1800">
                          <a:solidFill>
                            <a:schemeClr val="lt1"/>
                          </a:solidFill>
                          <a:latin typeface="Open Sans"/>
                          <a:ea typeface="Open Sans"/>
                          <a:cs typeface="Open Sans"/>
                          <a:sym typeface="Open Sans"/>
                        </a:rPr>
                        <a:t> Management </a:t>
                      </a:r>
                      <a:endParaRPr b="1">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C1130"/>
                    </a:solidFill>
                  </a:tcPr>
                </a:tc>
              </a:tr>
              <a:tr h="1375900">
                <a:tc>
                  <a:txBody>
                    <a:bodyPr/>
                    <a:lstStyle/>
                    <a:p>
                      <a:pPr indent="0" lvl="0" marL="0" rtl="0" algn="l">
                        <a:lnSpc>
                          <a:spcPct val="115000"/>
                        </a:lnSpc>
                        <a:spcBef>
                          <a:spcPts val="0"/>
                        </a:spcBef>
                        <a:spcAft>
                          <a:spcPts val="1200"/>
                        </a:spcAft>
                        <a:buNone/>
                      </a:pPr>
                      <a:r>
                        <a:rPr lang="en" sz="1600">
                          <a:solidFill>
                            <a:schemeClr val="dk2"/>
                          </a:solidFill>
                          <a:latin typeface="Open Sans"/>
                          <a:ea typeface="Open Sans"/>
                          <a:cs typeface="Open Sans"/>
                          <a:sym typeface="Open Sans"/>
                        </a:rPr>
                        <a:t>Reso</a:t>
                      </a:r>
                      <a:r>
                        <a:rPr lang="en" sz="1600">
                          <a:solidFill>
                            <a:schemeClr val="dk2"/>
                          </a:solidFill>
                          <a:latin typeface="Open Sans"/>
                          <a:ea typeface="Open Sans"/>
                          <a:cs typeface="Open Sans"/>
                          <a:sym typeface="Open Sans"/>
                        </a:rPr>
                        <a:t>urce impacts due to COVID-19</a:t>
                      </a:r>
                      <a:endParaRPr sz="1600"/>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l">
                        <a:lnSpc>
                          <a:spcPct val="115000"/>
                        </a:lnSpc>
                        <a:spcBef>
                          <a:spcPts val="0"/>
                        </a:spcBef>
                        <a:spcAft>
                          <a:spcPts val="1200"/>
                        </a:spcAft>
                        <a:buNone/>
                      </a:pPr>
                      <a:r>
                        <a:rPr lang="en" sz="1600">
                          <a:solidFill>
                            <a:schemeClr val="dk2"/>
                          </a:solidFill>
                          <a:latin typeface="Open Sans"/>
                          <a:ea typeface="Open Sans"/>
                          <a:cs typeface="Open Sans"/>
                          <a:sym typeface="Open Sans"/>
                        </a:rPr>
                        <a:t>Deliverable m</a:t>
                      </a:r>
                      <a:r>
                        <a:rPr lang="en" sz="1600">
                          <a:solidFill>
                            <a:schemeClr val="dk2"/>
                          </a:solidFill>
                          <a:latin typeface="Open Sans"/>
                          <a:ea typeface="Open Sans"/>
                          <a:cs typeface="Open Sans"/>
                          <a:sym typeface="Open Sans"/>
                        </a:rPr>
                        <a:t>ilestone delay</a:t>
                      </a:r>
                      <a:endParaRPr sz="1600"/>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l">
                        <a:lnSpc>
                          <a:spcPct val="115000"/>
                        </a:lnSpc>
                        <a:spcBef>
                          <a:spcPts val="0"/>
                        </a:spcBef>
                        <a:spcAft>
                          <a:spcPts val="1200"/>
                        </a:spcAft>
                        <a:buNone/>
                      </a:pPr>
                      <a:r>
                        <a:rPr b="1" lang="en" sz="1600">
                          <a:solidFill>
                            <a:schemeClr val="dk2"/>
                          </a:solidFill>
                          <a:latin typeface="Open Sans"/>
                          <a:ea typeface="Open Sans"/>
                          <a:cs typeface="Open Sans"/>
                          <a:sym typeface="Open Sans"/>
                        </a:rPr>
                        <a:t>Accept</a:t>
                      </a:r>
                      <a:br>
                        <a:rPr lang="en" sz="1600">
                          <a:solidFill>
                            <a:schemeClr val="dk2"/>
                          </a:solidFill>
                          <a:latin typeface="Open Sans"/>
                          <a:ea typeface="Open Sans"/>
                          <a:cs typeface="Open Sans"/>
                          <a:sym typeface="Open Sans"/>
                        </a:rPr>
                      </a:br>
                      <a:r>
                        <a:rPr lang="en" sz="1600">
                          <a:solidFill>
                            <a:schemeClr val="dk2"/>
                          </a:solidFill>
                          <a:latin typeface="Open Sans"/>
                          <a:ea typeface="Open Sans"/>
                          <a:cs typeface="Open Sans"/>
                          <a:sym typeface="Open Sans"/>
                        </a:rPr>
                        <a:t>Adopt a</a:t>
                      </a:r>
                      <a:r>
                        <a:rPr lang="en" sz="1600">
                          <a:solidFill>
                            <a:schemeClr val="dk2"/>
                          </a:solidFill>
                          <a:latin typeface="Open Sans"/>
                          <a:ea typeface="Open Sans"/>
                          <a:cs typeface="Open Sans"/>
                          <a:sym typeface="Open Sans"/>
                        </a:rPr>
                        <a:t> </a:t>
                      </a:r>
                      <a:r>
                        <a:rPr lang="en" sz="1600">
                          <a:solidFill>
                            <a:schemeClr val="dk2"/>
                          </a:solidFill>
                          <a:latin typeface="Open Sans"/>
                          <a:ea typeface="Open Sans"/>
                          <a:cs typeface="Open Sans"/>
                          <a:sym typeface="Open Sans"/>
                        </a:rPr>
                        <a:t>more conservative approach in project scope and resource planning</a:t>
                      </a:r>
                      <a:endParaRPr sz="1600">
                        <a:solidFill>
                          <a:schemeClr val="dk2"/>
                        </a:solidFill>
                        <a:latin typeface="Open Sans"/>
                        <a:ea typeface="Open Sans"/>
                        <a:cs typeface="Open Sans"/>
                        <a:sym typeface="Open Sans"/>
                      </a:endParaRPr>
                    </a:p>
                  </a:txBody>
                  <a:tcPr marT="91425" marB="91425" marR="91425" marL="91425">
                    <a:lnT cap="flat" cmpd="sng" w="9525">
                      <a:solidFill>
                        <a:schemeClr val="lt1"/>
                      </a:solidFill>
                      <a:prstDash val="solid"/>
                      <a:round/>
                      <a:headEnd len="sm" w="sm" type="none"/>
                      <a:tailEnd len="sm" w="sm" type="none"/>
                    </a:lnT>
                  </a:tcPr>
                </a:tc>
              </a:tr>
              <a:tr h="1638550">
                <a:tc>
                  <a:txBody>
                    <a:bodyPr/>
                    <a:lstStyle/>
                    <a:p>
                      <a:pPr indent="0" lvl="0" marL="0" rtl="0" algn="l">
                        <a:lnSpc>
                          <a:spcPct val="115000"/>
                        </a:lnSpc>
                        <a:spcBef>
                          <a:spcPts val="0"/>
                        </a:spcBef>
                        <a:spcAft>
                          <a:spcPts val="1200"/>
                        </a:spcAft>
                        <a:buNone/>
                      </a:pPr>
                      <a:r>
                        <a:rPr lang="en" sz="1600">
                          <a:solidFill>
                            <a:schemeClr val="dk2"/>
                          </a:solidFill>
                          <a:latin typeface="Open Sans"/>
                          <a:ea typeface="Open Sans"/>
                          <a:cs typeface="Open Sans"/>
                          <a:sym typeface="Open Sans"/>
                        </a:rPr>
                        <a:t>Unfamiliarity with Watson Assistant and Watson Discovery</a:t>
                      </a:r>
                      <a:endParaRPr sz="1600"/>
                    </a:p>
                  </a:txBody>
                  <a:tcPr marT="91425" marB="91425" marR="91425" marL="91425"/>
                </a:tc>
                <a:tc>
                  <a:txBody>
                    <a:bodyPr/>
                    <a:lstStyle/>
                    <a:p>
                      <a:pPr indent="0" lvl="0" marL="0" rtl="0" algn="l">
                        <a:lnSpc>
                          <a:spcPct val="115000"/>
                        </a:lnSpc>
                        <a:spcBef>
                          <a:spcPts val="0"/>
                        </a:spcBef>
                        <a:spcAft>
                          <a:spcPts val="0"/>
                        </a:spcAft>
                        <a:buNone/>
                      </a:pPr>
                      <a:r>
                        <a:rPr lang="en" sz="1600">
                          <a:solidFill>
                            <a:schemeClr val="dk2"/>
                          </a:solidFill>
                          <a:latin typeface="Open Sans"/>
                          <a:ea typeface="Open Sans"/>
                          <a:cs typeface="Open Sans"/>
                          <a:sym typeface="Open Sans"/>
                        </a:rPr>
                        <a:t>Deliverable m</a:t>
                      </a:r>
                      <a:r>
                        <a:rPr lang="en" sz="1600">
                          <a:solidFill>
                            <a:schemeClr val="dk2"/>
                          </a:solidFill>
                          <a:latin typeface="Open Sans"/>
                          <a:ea typeface="Open Sans"/>
                          <a:cs typeface="Open Sans"/>
                          <a:sym typeface="Open Sans"/>
                        </a:rPr>
                        <a:t>ilestone delay</a:t>
                      </a:r>
                      <a:endParaRPr sz="1600">
                        <a:solidFill>
                          <a:schemeClr val="dk2"/>
                        </a:solidFill>
                        <a:latin typeface="Open Sans"/>
                        <a:ea typeface="Open Sans"/>
                        <a:cs typeface="Open Sans"/>
                        <a:sym typeface="Open Sans"/>
                      </a:endParaRPr>
                    </a:p>
                    <a:p>
                      <a:pPr indent="0" lvl="0" marL="0" rtl="0" algn="l">
                        <a:lnSpc>
                          <a:spcPct val="115000"/>
                        </a:lnSpc>
                        <a:spcBef>
                          <a:spcPts val="1200"/>
                        </a:spcBef>
                        <a:spcAft>
                          <a:spcPts val="0"/>
                        </a:spcAft>
                        <a:buNone/>
                      </a:pPr>
                      <a:r>
                        <a:rPr lang="en" sz="1600">
                          <a:solidFill>
                            <a:schemeClr val="dk2"/>
                          </a:solidFill>
                          <a:latin typeface="Open Sans"/>
                          <a:ea typeface="Open Sans"/>
                          <a:cs typeface="Open Sans"/>
                          <a:sym typeface="Open Sans"/>
                        </a:rPr>
                        <a:t>D</a:t>
                      </a:r>
                      <a:r>
                        <a:rPr lang="en" sz="1600">
                          <a:solidFill>
                            <a:schemeClr val="dk2"/>
                          </a:solidFill>
                          <a:latin typeface="Open Sans"/>
                          <a:ea typeface="Open Sans"/>
                          <a:cs typeface="Open Sans"/>
                          <a:sym typeface="Open Sans"/>
                        </a:rPr>
                        <a:t>eliverable quality</a:t>
                      </a:r>
                      <a:endParaRPr sz="1600">
                        <a:solidFill>
                          <a:schemeClr val="dk2"/>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1600">
                          <a:solidFill>
                            <a:schemeClr val="dk2"/>
                          </a:solidFill>
                          <a:latin typeface="Open Sans"/>
                          <a:ea typeface="Open Sans"/>
                          <a:cs typeface="Open Sans"/>
                          <a:sym typeface="Open Sans"/>
                        </a:rPr>
                        <a:t>Deliverable completeness</a:t>
                      </a:r>
                      <a:endParaRPr sz="1600"/>
                    </a:p>
                  </a:txBody>
                  <a:tcPr marT="91425" marB="91425" marR="91425" marL="91425"/>
                </a:tc>
                <a:tc>
                  <a:txBody>
                    <a:bodyPr/>
                    <a:lstStyle/>
                    <a:p>
                      <a:pPr indent="0" lvl="0" marL="0" rtl="0" algn="l">
                        <a:lnSpc>
                          <a:spcPct val="115000"/>
                        </a:lnSpc>
                        <a:spcBef>
                          <a:spcPts val="0"/>
                        </a:spcBef>
                        <a:spcAft>
                          <a:spcPts val="1200"/>
                        </a:spcAft>
                        <a:buNone/>
                      </a:pPr>
                      <a:r>
                        <a:rPr b="1" lang="en" sz="1600">
                          <a:solidFill>
                            <a:schemeClr val="dk2"/>
                          </a:solidFill>
                          <a:latin typeface="Open Sans"/>
                          <a:ea typeface="Open Sans"/>
                          <a:cs typeface="Open Sans"/>
                          <a:sym typeface="Open Sans"/>
                        </a:rPr>
                        <a:t>Mitigate</a:t>
                      </a:r>
                      <a:r>
                        <a:rPr lang="en" sz="1600">
                          <a:solidFill>
                            <a:schemeClr val="dk2"/>
                          </a:solidFill>
                          <a:latin typeface="Open Sans"/>
                          <a:ea typeface="Open Sans"/>
                          <a:cs typeface="Open Sans"/>
                          <a:sym typeface="Open Sans"/>
                        </a:rPr>
                        <a:t> </a:t>
                      </a:r>
                      <a:br>
                        <a:rPr lang="en" sz="1600">
                          <a:solidFill>
                            <a:schemeClr val="dk2"/>
                          </a:solidFill>
                          <a:latin typeface="Open Sans"/>
                          <a:ea typeface="Open Sans"/>
                          <a:cs typeface="Open Sans"/>
                          <a:sym typeface="Open Sans"/>
                        </a:rPr>
                      </a:br>
                      <a:r>
                        <a:rPr lang="en" sz="1600">
                          <a:solidFill>
                            <a:schemeClr val="dk2"/>
                          </a:solidFill>
                          <a:latin typeface="Open Sans"/>
                          <a:ea typeface="Open Sans"/>
                          <a:cs typeface="Open Sans"/>
                          <a:sym typeface="Open Sans"/>
                        </a:rPr>
                        <a:t>Plug knowledge gaps through research, experimentation, information sharing and supplementary online courses</a:t>
                      </a:r>
                      <a:endParaRPr sz="1600">
                        <a:solidFill>
                          <a:schemeClr val="dk2"/>
                        </a:solidFill>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Success</a:t>
            </a:r>
            <a:endParaRPr/>
          </a:p>
        </p:txBody>
      </p:sp>
      <p:sp>
        <p:nvSpPr>
          <p:cNvPr id="421" name="Google Shape;421;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are successful when we accomplish these:</a:t>
            </a:r>
            <a:endParaRPr/>
          </a:p>
          <a:p>
            <a:pPr indent="-342900" lvl="0" marL="457200" rtl="0" algn="l">
              <a:spcBef>
                <a:spcPts val="1200"/>
              </a:spcBef>
              <a:spcAft>
                <a:spcPts val="0"/>
              </a:spcAft>
              <a:buSzPts val="1800"/>
              <a:buAutoNum type="arabicPeriod"/>
            </a:pPr>
            <a:r>
              <a:rPr lang="en"/>
              <a:t>Project Goal #1:</a:t>
            </a:r>
            <a:endParaRPr/>
          </a:p>
          <a:p>
            <a:pPr indent="-342900" lvl="0" marL="914400" rtl="0" algn="l">
              <a:spcBef>
                <a:spcPts val="0"/>
              </a:spcBef>
              <a:spcAft>
                <a:spcPts val="0"/>
              </a:spcAft>
              <a:buSzPts val="1800"/>
              <a:buChar char="●"/>
            </a:pPr>
            <a:r>
              <a:rPr lang="en"/>
              <a:t>Develop and Deploy MVP 1.0 Pilot on schedule</a:t>
            </a:r>
            <a:endParaRPr/>
          </a:p>
          <a:p>
            <a:pPr indent="-342900" lvl="0" marL="914400" rtl="0" algn="l">
              <a:spcBef>
                <a:spcPts val="0"/>
              </a:spcBef>
              <a:spcAft>
                <a:spcPts val="0"/>
              </a:spcAft>
              <a:buSzPts val="1800"/>
              <a:buChar char="●"/>
            </a:pPr>
            <a:r>
              <a:rPr lang="en"/>
              <a:t>Obtain sign-off from customer sponsor</a:t>
            </a:r>
            <a:br>
              <a:rPr lang="en"/>
            </a:br>
            <a:endParaRPr/>
          </a:p>
          <a:p>
            <a:pPr indent="-342900" lvl="0" marL="457200" rtl="0" algn="l">
              <a:spcBef>
                <a:spcPts val="0"/>
              </a:spcBef>
              <a:spcAft>
                <a:spcPts val="0"/>
              </a:spcAft>
              <a:buSzPts val="1800"/>
              <a:buAutoNum type="arabicPeriod"/>
            </a:pPr>
            <a:r>
              <a:rPr lang="en"/>
              <a:t>Project Goal #2:</a:t>
            </a:r>
            <a:endParaRPr/>
          </a:p>
          <a:p>
            <a:pPr indent="-342900" lvl="0" marL="914400" rtl="0" algn="l">
              <a:spcBef>
                <a:spcPts val="0"/>
              </a:spcBef>
              <a:spcAft>
                <a:spcPts val="0"/>
              </a:spcAft>
              <a:buSzPts val="1800"/>
              <a:buChar char="●"/>
            </a:pPr>
            <a:r>
              <a:rPr lang="en"/>
              <a:t>Complete the AI Course Project Assignment… and Pass! :)</a:t>
            </a:r>
            <a:endParaRPr/>
          </a:p>
        </p:txBody>
      </p:sp>
      <p:sp>
        <p:nvSpPr>
          <p:cNvPr id="422" name="Google Shape;422;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136" name="Google Shape;136;p16"/>
          <p:cNvSpPr txBox="1"/>
          <p:nvPr>
            <p:ph idx="1" type="body"/>
          </p:nvPr>
        </p:nvSpPr>
        <p:spPr>
          <a:xfrm>
            <a:off x="311700" y="1266325"/>
            <a:ext cx="8520600" cy="3506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rgbClr val="000000"/>
              </a:buClr>
              <a:buSzPts val="770"/>
              <a:buFont typeface="Arial"/>
              <a:buNone/>
            </a:pPr>
            <a:r>
              <a:rPr lang="en" sz="1600"/>
              <a:t>Project Objective:</a:t>
            </a:r>
            <a:endParaRPr sz="1600"/>
          </a:p>
          <a:p>
            <a:pPr indent="0" lvl="0" marL="0" rtl="0" algn="l">
              <a:lnSpc>
                <a:spcPct val="100000"/>
              </a:lnSpc>
              <a:spcBef>
                <a:spcPts val="1200"/>
              </a:spcBef>
              <a:spcAft>
                <a:spcPts val="0"/>
              </a:spcAft>
              <a:buNone/>
            </a:pPr>
            <a:r>
              <a:rPr lang="en" sz="1600"/>
              <a:t>To </a:t>
            </a:r>
            <a:r>
              <a:rPr lang="en" sz="1600"/>
              <a:t>improve quality of </a:t>
            </a:r>
            <a:r>
              <a:rPr lang="en" sz="1600"/>
              <a:t>support and enhance customer’s experience by implementing a readily-available AI solution for Expressprint</a:t>
            </a:r>
            <a:endParaRPr sz="1600"/>
          </a:p>
          <a:p>
            <a:pPr indent="0" lvl="0" marL="0" rtl="0" algn="l">
              <a:lnSpc>
                <a:spcPct val="100000"/>
              </a:lnSpc>
              <a:spcBef>
                <a:spcPts val="1200"/>
              </a:spcBef>
              <a:spcAft>
                <a:spcPts val="0"/>
              </a:spcAft>
              <a:buClr>
                <a:srgbClr val="000000"/>
              </a:buClr>
              <a:buSzPts val="770"/>
              <a:buFont typeface="Arial"/>
              <a:buNone/>
            </a:pPr>
            <a:r>
              <a:t/>
            </a:r>
            <a:endParaRPr sz="1000"/>
          </a:p>
          <a:p>
            <a:pPr indent="0" lvl="0" marL="0" rtl="0" algn="l">
              <a:lnSpc>
                <a:spcPct val="100000"/>
              </a:lnSpc>
              <a:spcBef>
                <a:spcPts val="1200"/>
              </a:spcBef>
              <a:spcAft>
                <a:spcPts val="0"/>
              </a:spcAft>
              <a:buClr>
                <a:srgbClr val="000000"/>
              </a:buClr>
              <a:buSzPts val="770"/>
              <a:buFont typeface="Arial"/>
              <a:buNone/>
            </a:pPr>
            <a:r>
              <a:rPr lang="en" sz="1600"/>
              <a:t>Tools Used:</a:t>
            </a:r>
            <a:endParaRPr sz="1600"/>
          </a:p>
          <a:p>
            <a:pPr indent="-330200" lvl="0" marL="457200" rtl="0" algn="l">
              <a:lnSpc>
                <a:spcPct val="100000"/>
              </a:lnSpc>
              <a:spcBef>
                <a:spcPts val="1200"/>
              </a:spcBef>
              <a:spcAft>
                <a:spcPts val="0"/>
              </a:spcAft>
              <a:buSzPts val="1600"/>
              <a:buAutoNum type="arabicParenR"/>
            </a:pPr>
            <a:r>
              <a:rPr lang="en" sz="1600"/>
              <a:t>Google Drive – for team discussions and presentation</a:t>
            </a:r>
            <a:endParaRPr sz="1600"/>
          </a:p>
          <a:p>
            <a:pPr indent="-330200" lvl="0" marL="457200" rtl="0" algn="l">
              <a:lnSpc>
                <a:spcPct val="100000"/>
              </a:lnSpc>
              <a:spcBef>
                <a:spcPts val="0"/>
              </a:spcBef>
              <a:spcAft>
                <a:spcPts val="0"/>
              </a:spcAft>
              <a:buSzPts val="1600"/>
              <a:buAutoNum type="arabicParenR"/>
            </a:pPr>
            <a:r>
              <a:rPr lang="en" sz="1600"/>
              <a:t>Mural and Miro – for collaboration on Enterprise Design Thinking and AI Essentials</a:t>
            </a:r>
            <a:endParaRPr sz="1600"/>
          </a:p>
          <a:p>
            <a:pPr indent="-330200" lvl="0" marL="457200" rtl="0" algn="l">
              <a:lnSpc>
                <a:spcPct val="100000"/>
              </a:lnSpc>
              <a:spcBef>
                <a:spcPts val="0"/>
              </a:spcBef>
              <a:spcAft>
                <a:spcPts val="0"/>
              </a:spcAft>
              <a:buSzPts val="1600"/>
              <a:buAutoNum type="arabicParenR"/>
            </a:pPr>
            <a:r>
              <a:rPr lang="en" sz="1600"/>
              <a:t>Watson Assistant  – for virtual agent</a:t>
            </a:r>
            <a:endParaRPr sz="1600"/>
          </a:p>
          <a:p>
            <a:pPr indent="-330200" lvl="0" marL="457200" rtl="0" algn="l">
              <a:lnSpc>
                <a:spcPct val="100000"/>
              </a:lnSpc>
              <a:spcBef>
                <a:spcPts val="0"/>
              </a:spcBef>
              <a:spcAft>
                <a:spcPts val="0"/>
              </a:spcAft>
              <a:buSzPts val="1600"/>
              <a:buAutoNum type="arabicParenR"/>
            </a:pPr>
            <a:r>
              <a:rPr lang="en" sz="1600"/>
              <a:t>Watson Discovery – for </a:t>
            </a:r>
            <a:r>
              <a:rPr lang="en" sz="1600"/>
              <a:t>web crawling</a:t>
            </a:r>
            <a:r>
              <a:rPr lang="en" sz="1600"/>
              <a:t> to Expressprint’s website</a:t>
            </a:r>
            <a:endParaRPr sz="1600"/>
          </a:p>
          <a:p>
            <a:pPr indent="-330200" lvl="0" marL="457200" rtl="0" algn="l">
              <a:lnSpc>
                <a:spcPct val="100000"/>
              </a:lnSpc>
              <a:spcBef>
                <a:spcPts val="0"/>
              </a:spcBef>
              <a:spcAft>
                <a:spcPts val="0"/>
              </a:spcAft>
              <a:buSzPts val="1600"/>
              <a:buAutoNum type="arabicParenR"/>
            </a:pPr>
            <a:r>
              <a:rPr lang="en" sz="1600"/>
              <a:t>Cloud Function – for product recommendations</a:t>
            </a:r>
            <a:endParaRPr sz="1600"/>
          </a:p>
          <a:p>
            <a:pPr indent="-330200" lvl="0" marL="457200" rtl="0" algn="l">
              <a:lnSpc>
                <a:spcPct val="100000"/>
              </a:lnSpc>
              <a:spcBef>
                <a:spcPts val="0"/>
              </a:spcBef>
              <a:spcAft>
                <a:spcPts val="0"/>
              </a:spcAft>
              <a:buSzPts val="1600"/>
              <a:buAutoNum type="arabicParenR"/>
            </a:pPr>
            <a:r>
              <a:rPr lang="en" sz="1600"/>
              <a:t>Amazon AWS Amplify - for website mockup of prototype</a:t>
            </a:r>
            <a:endParaRPr sz="1600"/>
          </a:p>
        </p:txBody>
      </p:sp>
      <p:sp>
        <p:nvSpPr>
          <p:cNvPr id="137" name="Google Shape;13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Schedule</a:t>
            </a:r>
            <a:endParaRPr/>
          </a:p>
        </p:txBody>
      </p:sp>
      <p:sp>
        <p:nvSpPr>
          <p:cNvPr id="428" name="Google Shape;42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9" name="Google Shape;429;p52"/>
          <p:cNvPicPr preferRelativeResize="0"/>
          <p:nvPr/>
        </p:nvPicPr>
        <p:blipFill>
          <a:blip r:embed="rId3">
            <a:alphaModFix/>
          </a:blip>
          <a:stretch>
            <a:fillRect/>
          </a:stretch>
        </p:blipFill>
        <p:spPr>
          <a:xfrm>
            <a:off x="304800" y="1304825"/>
            <a:ext cx="8689751" cy="3205992"/>
          </a:xfrm>
          <a:prstGeom prst="rect">
            <a:avLst/>
          </a:prstGeom>
          <a:noFill/>
          <a:ln cap="flat" cmpd="sng" w="19050">
            <a:solidFill>
              <a:schemeClr val="dk2"/>
            </a:solidFill>
            <a:prstDash val="solid"/>
            <a:round/>
            <a:headEnd len="sm" w="sm" type="none"/>
            <a:tailEnd len="sm" w="sm" type="none"/>
          </a:ln>
        </p:spPr>
      </p:pic>
      <p:sp>
        <p:nvSpPr>
          <p:cNvPr id="430" name="Google Shape;430;p52"/>
          <p:cNvSpPr txBox="1"/>
          <p:nvPr/>
        </p:nvSpPr>
        <p:spPr>
          <a:xfrm>
            <a:off x="5665900" y="1616350"/>
            <a:ext cx="228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4C1130"/>
                </a:solidFill>
                <a:highlight>
                  <a:srgbClr val="D0E0E3"/>
                </a:highlight>
                <a:latin typeface="Open Sans"/>
                <a:ea typeface="Open Sans"/>
                <a:cs typeface="Open Sans"/>
                <a:sym typeface="Open Sans"/>
              </a:rPr>
              <a:t>Project Definition &amp; Planning</a:t>
            </a:r>
            <a:endParaRPr b="1" i="1" sz="1200">
              <a:solidFill>
                <a:srgbClr val="4C1130"/>
              </a:solidFill>
              <a:highlight>
                <a:srgbClr val="D0E0E3"/>
              </a:highlight>
              <a:latin typeface="Open Sans"/>
              <a:ea typeface="Open Sans"/>
              <a:cs typeface="Open Sans"/>
              <a:sym typeface="Open Sans"/>
            </a:endParaRPr>
          </a:p>
        </p:txBody>
      </p:sp>
      <p:sp>
        <p:nvSpPr>
          <p:cNvPr id="431" name="Google Shape;431;p52"/>
          <p:cNvSpPr txBox="1"/>
          <p:nvPr/>
        </p:nvSpPr>
        <p:spPr>
          <a:xfrm>
            <a:off x="6801888" y="2544775"/>
            <a:ext cx="190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4C1130"/>
                </a:solidFill>
                <a:highlight>
                  <a:srgbClr val="D0E0E3"/>
                </a:highlight>
                <a:latin typeface="Open Sans"/>
                <a:ea typeface="Open Sans"/>
                <a:cs typeface="Open Sans"/>
                <a:sym typeface="Open Sans"/>
              </a:rPr>
              <a:t>Soln. Planning &amp; Design</a:t>
            </a:r>
            <a:endParaRPr b="1" i="1" sz="1200">
              <a:solidFill>
                <a:srgbClr val="4C1130"/>
              </a:solidFill>
              <a:highlight>
                <a:srgbClr val="D0E0E3"/>
              </a:highlight>
              <a:latin typeface="Open Sans"/>
              <a:ea typeface="Open Sans"/>
              <a:cs typeface="Open Sans"/>
              <a:sym typeface="Open Sans"/>
            </a:endParaRPr>
          </a:p>
        </p:txBody>
      </p:sp>
      <p:sp>
        <p:nvSpPr>
          <p:cNvPr id="432" name="Google Shape;432;p52"/>
          <p:cNvSpPr txBox="1"/>
          <p:nvPr/>
        </p:nvSpPr>
        <p:spPr>
          <a:xfrm>
            <a:off x="7570900" y="3320799"/>
            <a:ext cx="114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4C1130"/>
                </a:solidFill>
                <a:highlight>
                  <a:srgbClr val="D0E0E3"/>
                </a:highlight>
                <a:latin typeface="Open Sans"/>
                <a:ea typeface="Open Sans"/>
                <a:cs typeface="Open Sans"/>
                <a:sym typeface="Open Sans"/>
              </a:rPr>
              <a:t>Development</a:t>
            </a:r>
            <a:endParaRPr b="1" i="1" sz="1200">
              <a:solidFill>
                <a:srgbClr val="4C1130"/>
              </a:solidFill>
              <a:highlight>
                <a:srgbClr val="D0E0E3"/>
              </a:highlight>
              <a:latin typeface="Open Sans"/>
              <a:ea typeface="Open Sans"/>
              <a:cs typeface="Open Sans"/>
              <a:sym typeface="Open Sans"/>
            </a:endParaRPr>
          </a:p>
        </p:txBody>
      </p:sp>
      <p:sp>
        <p:nvSpPr>
          <p:cNvPr id="433" name="Google Shape;433;p52"/>
          <p:cNvSpPr txBox="1"/>
          <p:nvPr/>
        </p:nvSpPr>
        <p:spPr>
          <a:xfrm>
            <a:off x="5314825" y="3722837"/>
            <a:ext cx="228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4C1130"/>
                </a:solidFill>
                <a:highlight>
                  <a:srgbClr val="D0E0E3"/>
                </a:highlight>
                <a:latin typeface="Open Sans"/>
                <a:ea typeface="Open Sans"/>
                <a:cs typeface="Open Sans"/>
                <a:sym typeface="Open Sans"/>
              </a:rPr>
              <a:t>Testing, Training &amp; Bugfixing</a:t>
            </a:r>
            <a:endParaRPr b="1" i="1" sz="1200">
              <a:solidFill>
                <a:srgbClr val="4C1130"/>
              </a:solidFill>
              <a:highlight>
                <a:srgbClr val="D0E0E3"/>
              </a:highlight>
              <a:latin typeface="Open Sans"/>
              <a:ea typeface="Open Sans"/>
              <a:cs typeface="Open Sans"/>
              <a:sym typeface="Open Sans"/>
            </a:endParaRPr>
          </a:p>
        </p:txBody>
      </p:sp>
      <p:sp>
        <p:nvSpPr>
          <p:cNvPr id="434" name="Google Shape;434;p52"/>
          <p:cNvSpPr txBox="1"/>
          <p:nvPr/>
        </p:nvSpPr>
        <p:spPr>
          <a:xfrm>
            <a:off x="6831820" y="4159000"/>
            <a:ext cx="1433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200">
                <a:solidFill>
                  <a:srgbClr val="4C1130"/>
                </a:solidFill>
                <a:highlight>
                  <a:srgbClr val="D0E0E3"/>
                </a:highlight>
                <a:latin typeface="Open Sans"/>
                <a:ea typeface="Open Sans"/>
                <a:cs typeface="Open Sans"/>
                <a:sym typeface="Open Sans"/>
              </a:rPr>
              <a:t>Pilot Deployment</a:t>
            </a:r>
            <a:endParaRPr b="1" i="1" sz="1200">
              <a:solidFill>
                <a:srgbClr val="4C1130"/>
              </a:solidFill>
              <a:highlight>
                <a:srgbClr val="D0E0E3"/>
              </a:highlight>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40" name="Google Shape;440;p5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Architecture &amp; Data</a:t>
            </a:r>
            <a:endParaRPr/>
          </a:p>
        </p:txBody>
      </p:sp>
      <p:pic>
        <p:nvPicPr>
          <p:cNvPr id="441" name="Google Shape;441;p53"/>
          <p:cNvPicPr preferRelativeResize="0"/>
          <p:nvPr/>
        </p:nvPicPr>
        <p:blipFill>
          <a:blip r:embed="rId3">
            <a:alphaModFix/>
          </a:blip>
          <a:stretch>
            <a:fillRect/>
          </a:stretch>
        </p:blipFill>
        <p:spPr>
          <a:xfrm>
            <a:off x="4121100" y="3351725"/>
            <a:ext cx="952500" cy="952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54"/>
          <p:cNvPicPr preferRelativeResize="0"/>
          <p:nvPr/>
        </p:nvPicPr>
        <p:blipFill>
          <a:blip r:embed="rId3">
            <a:alphaModFix/>
          </a:blip>
          <a:stretch>
            <a:fillRect/>
          </a:stretch>
        </p:blipFill>
        <p:spPr>
          <a:xfrm>
            <a:off x="1387975" y="1069925"/>
            <a:ext cx="6507974" cy="3727800"/>
          </a:xfrm>
          <a:prstGeom prst="rect">
            <a:avLst/>
          </a:prstGeom>
          <a:noFill/>
          <a:ln>
            <a:noFill/>
          </a:ln>
        </p:spPr>
      </p:pic>
      <p:sp>
        <p:nvSpPr>
          <p:cNvPr id="447" name="Google Shape;447;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Architecture</a:t>
            </a:r>
            <a:endParaRPr/>
          </a:p>
        </p:txBody>
      </p:sp>
      <p:sp>
        <p:nvSpPr>
          <p:cNvPr id="448" name="Google Shape;44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9" name="Google Shape;449;p54"/>
          <p:cNvSpPr txBox="1"/>
          <p:nvPr/>
        </p:nvSpPr>
        <p:spPr>
          <a:xfrm>
            <a:off x="3188464" y="3176215"/>
            <a:ext cx="764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4C1130"/>
                </a:solidFill>
                <a:latin typeface="Open Sans"/>
                <a:ea typeface="Open Sans"/>
                <a:cs typeface="Open Sans"/>
                <a:sym typeface="Open Sans"/>
              </a:rPr>
              <a:t>Queries &amp; responses</a:t>
            </a:r>
            <a:endParaRPr i="1" sz="800">
              <a:solidFill>
                <a:srgbClr val="4C1130"/>
              </a:solidFill>
              <a:latin typeface="Open Sans"/>
              <a:ea typeface="Open Sans"/>
              <a:cs typeface="Open Sans"/>
              <a:sym typeface="Open Sans"/>
            </a:endParaRPr>
          </a:p>
        </p:txBody>
      </p:sp>
      <p:sp>
        <p:nvSpPr>
          <p:cNvPr id="450" name="Google Shape;450;p54"/>
          <p:cNvSpPr txBox="1"/>
          <p:nvPr/>
        </p:nvSpPr>
        <p:spPr>
          <a:xfrm>
            <a:off x="3458974" y="3961714"/>
            <a:ext cx="111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4C1130"/>
                </a:solidFill>
                <a:latin typeface="Open Sans"/>
                <a:ea typeface="Open Sans"/>
                <a:cs typeface="Open Sans"/>
                <a:sym typeface="Open Sans"/>
              </a:rPr>
              <a:t>Automated, periodic data crawls</a:t>
            </a:r>
            <a:endParaRPr i="1" sz="800">
              <a:solidFill>
                <a:srgbClr val="4C1130"/>
              </a:solidFill>
              <a:latin typeface="Open Sans"/>
              <a:ea typeface="Open Sans"/>
              <a:cs typeface="Open Sans"/>
              <a:sym typeface="Open Sans"/>
            </a:endParaRPr>
          </a:p>
        </p:txBody>
      </p:sp>
      <p:sp>
        <p:nvSpPr>
          <p:cNvPr id="451" name="Google Shape;451;p54"/>
          <p:cNvSpPr txBox="1"/>
          <p:nvPr/>
        </p:nvSpPr>
        <p:spPr>
          <a:xfrm>
            <a:off x="4906475" y="2472925"/>
            <a:ext cx="113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4C1130"/>
                </a:solidFill>
                <a:latin typeface="Open Sans"/>
                <a:ea typeface="Open Sans"/>
                <a:cs typeface="Open Sans"/>
                <a:sym typeface="Open Sans"/>
              </a:rPr>
              <a:t>Queries &amp; responses,</a:t>
            </a:r>
            <a:endParaRPr i="1" sz="800">
              <a:solidFill>
                <a:srgbClr val="4C1130"/>
              </a:solidFill>
              <a:latin typeface="Open Sans"/>
              <a:ea typeface="Open Sans"/>
              <a:cs typeface="Open Sans"/>
              <a:sym typeface="Open Sans"/>
            </a:endParaRPr>
          </a:p>
          <a:p>
            <a:pPr indent="0" lvl="0" marL="0" rtl="0" algn="l">
              <a:spcBef>
                <a:spcPts val="0"/>
              </a:spcBef>
              <a:spcAft>
                <a:spcPts val="0"/>
              </a:spcAft>
              <a:buNone/>
            </a:pPr>
            <a:r>
              <a:rPr i="1" lang="en" sz="800">
                <a:solidFill>
                  <a:srgbClr val="4C1130"/>
                </a:solidFill>
                <a:latin typeface="Open Sans"/>
                <a:ea typeface="Open Sans"/>
                <a:cs typeface="Open Sans"/>
                <a:sym typeface="Open Sans"/>
              </a:rPr>
              <a:t>using Search Skill</a:t>
            </a:r>
            <a:endParaRPr i="1" sz="800">
              <a:solidFill>
                <a:srgbClr val="4C1130"/>
              </a:solidFill>
              <a:latin typeface="Open Sans"/>
              <a:ea typeface="Open Sans"/>
              <a:cs typeface="Open Sans"/>
              <a:sym typeface="Open Sans"/>
            </a:endParaRPr>
          </a:p>
        </p:txBody>
      </p:sp>
      <p:sp>
        <p:nvSpPr>
          <p:cNvPr id="452" name="Google Shape;452;p54"/>
          <p:cNvSpPr txBox="1"/>
          <p:nvPr/>
        </p:nvSpPr>
        <p:spPr>
          <a:xfrm>
            <a:off x="5584197" y="1898723"/>
            <a:ext cx="129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4C1130"/>
                </a:solidFill>
                <a:latin typeface="Open Sans"/>
                <a:ea typeface="Open Sans"/>
                <a:cs typeface="Open Sans"/>
                <a:sym typeface="Open Sans"/>
              </a:rPr>
              <a:t>Query</a:t>
            </a:r>
            <a:r>
              <a:rPr i="1" lang="en" sz="800">
                <a:solidFill>
                  <a:srgbClr val="4C1130"/>
                </a:solidFill>
                <a:latin typeface="Open Sans"/>
                <a:ea typeface="Open Sans"/>
                <a:cs typeface="Open Sans"/>
                <a:sym typeface="Open Sans"/>
              </a:rPr>
              <a:t> logs &amp; analytics,</a:t>
            </a:r>
            <a:endParaRPr i="1" sz="800">
              <a:solidFill>
                <a:srgbClr val="4C1130"/>
              </a:solidFill>
              <a:latin typeface="Open Sans"/>
              <a:ea typeface="Open Sans"/>
              <a:cs typeface="Open Sans"/>
              <a:sym typeface="Open Sans"/>
            </a:endParaRPr>
          </a:p>
          <a:p>
            <a:pPr indent="0" lvl="0" marL="0" rtl="0" algn="l">
              <a:spcBef>
                <a:spcPts val="0"/>
              </a:spcBef>
              <a:spcAft>
                <a:spcPts val="0"/>
              </a:spcAft>
              <a:buNone/>
            </a:pPr>
            <a:r>
              <a:rPr i="1" lang="en" sz="800">
                <a:solidFill>
                  <a:srgbClr val="4C1130"/>
                </a:solidFill>
                <a:latin typeface="Open Sans"/>
                <a:ea typeface="Open Sans"/>
                <a:cs typeface="Open Sans"/>
                <a:sym typeface="Open Sans"/>
              </a:rPr>
              <a:t>for </a:t>
            </a:r>
            <a:r>
              <a:rPr i="1" lang="en" sz="800">
                <a:solidFill>
                  <a:srgbClr val="4C1130"/>
                </a:solidFill>
                <a:latin typeface="Open Sans"/>
                <a:ea typeface="Open Sans"/>
                <a:cs typeface="Open Sans"/>
                <a:sym typeface="Open Sans"/>
              </a:rPr>
              <a:t>training, bugfixing, design improvements</a:t>
            </a:r>
            <a:endParaRPr i="1" sz="800">
              <a:solidFill>
                <a:srgbClr val="4C1130"/>
              </a:solidFill>
              <a:latin typeface="Open Sans"/>
              <a:ea typeface="Open Sans"/>
              <a:cs typeface="Open Sans"/>
              <a:sym typeface="Open Sans"/>
            </a:endParaRPr>
          </a:p>
        </p:txBody>
      </p:sp>
      <p:sp>
        <p:nvSpPr>
          <p:cNvPr id="453" name="Google Shape;453;p54"/>
          <p:cNvSpPr txBox="1"/>
          <p:nvPr/>
        </p:nvSpPr>
        <p:spPr>
          <a:xfrm>
            <a:off x="4261975" y="3320031"/>
            <a:ext cx="116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4C1130"/>
                </a:solidFill>
                <a:latin typeface="Open Sans"/>
                <a:ea typeface="Open Sans"/>
                <a:cs typeface="Open Sans"/>
                <a:sym typeface="Open Sans"/>
              </a:rPr>
              <a:t>Script activation (dynamic responses)</a:t>
            </a:r>
            <a:endParaRPr i="1" sz="800">
              <a:solidFill>
                <a:srgbClr val="4C1130"/>
              </a:solidFill>
              <a:latin typeface="Open Sans"/>
              <a:ea typeface="Open Sans"/>
              <a:cs typeface="Open Sans"/>
              <a:sym typeface="Open Sans"/>
            </a:endParaRPr>
          </a:p>
        </p:txBody>
      </p:sp>
      <p:sp>
        <p:nvSpPr>
          <p:cNvPr id="454" name="Google Shape;454;p54"/>
          <p:cNvSpPr txBox="1"/>
          <p:nvPr/>
        </p:nvSpPr>
        <p:spPr>
          <a:xfrm>
            <a:off x="5287774" y="3961714"/>
            <a:ext cx="111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4C1130"/>
                </a:solidFill>
                <a:latin typeface="Open Sans"/>
                <a:ea typeface="Open Sans"/>
                <a:cs typeface="Open Sans"/>
                <a:sym typeface="Open Sans"/>
              </a:rPr>
              <a:t>Data syncs with existing collection</a:t>
            </a:r>
            <a:endParaRPr i="1" sz="800">
              <a:solidFill>
                <a:srgbClr val="4C1130"/>
              </a:solidFill>
              <a:latin typeface="Open Sans"/>
              <a:ea typeface="Open Sans"/>
              <a:cs typeface="Open Sans"/>
              <a:sym typeface="Open Sans"/>
            </a:endParaRPr>
          </a:p>
        </p:txBody>
      </p:sp>
      <p:sp>
        <p:nvSpPr>
          <p:cNvPr id="455" name="Google Shape;455;p54"/>
          <p:cNvSpPr/>
          <p:nvPr/>
        </p:nvSpPr>
        <p:spPr>
          <a:xfrm>
            <a:off x="6480275" y="3653400"/>
            <a:ext cx="168300" cy="168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4"/>
          <p:cNvSpPr txBox="1"/>
          <p:nvPr/>
        </p:nvSpPr>
        <p:spPr>
          <a:xfrm>
            <a:off x="6556485" y="3334049"/>
            <a:ext cx="103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4C1130"/>
                </a:solidFill>
                <a:latin typeface="Open Sans"/>
                <a:ea typeface="Open Sans"/>
                <a:cs typeface="Open Sans"/>
                <a:sym typeface="Open Sans"/>
              </a:rPr>
              <a:t>Data discovery, learning</a:t>
            </a:r>
            <a:endParaRPr i="1" sz="800">
              <a:solidFill>
                <a:srgbClr val="4C1130"/>
              </a:solidFill>
              <a:latin typeface="Open Sans"/>
              <a:ea typeface="Open Sans"/>
              <a:cs typeface="Open Sans"/>
              <a:sym typeface="Open Sans"/>
            </a:endParaRPr>
          </a:p>
        </p:txBody>
      </p:sp>
      <p:cxnSp>
        <p:nvCxnSpPr>
          <p:cNvPr id="457" name="Google Shape;457;p54"/>
          <p:cNvCxnSpPr/>
          <p:nvPr/>
        </p:nvCxnSpPr>
        <p:spPr>
          <a:xfrm>
            <a:off x="6423250" y="3386925"/>
            <a:ext cx="231300" cy="462900"/>
          </a:xfrm>
          <a:prstGeom prst="straightConnector1">
            <a:avLst/>
          </a:prstGeom>
          <a:noFill/>
          <a:ln cap="flat" cmpd="sng" w="9525">
            <a:solidFill>
              <a:srgbClr val="6FA8DC"/>
            </a:solidFill>
            <a:prstDash val="solid"/>
            <a:round/>
            <a:headEnd len="med" w="med" type="none"/>
            <a:tailEnd len="med" w="med" type="none"/>
          </a:ln>
        </p:spPr>
      </p:cxnSp>
      <p:sp>
        <p:nvSpPr>
          <p:cNvPr id="458" name="Google Shape;458;p54"/>
          <p:cNvSpPr txBox="1"/>
          <p:nvPr/>
        </p:nvSpPr>
        <p:spPr>
          <a:xfrm>
            <a:off x="3398625" y="3827775"/>
            <a:ext cx="46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solidFill>
                  <a:schemeClr val="lt1"/>
                </a:solidFill>
                <a:highlight>
                  <a:srgbClr val="741B47"/>
                </a:highlight>
                <a:latin typeface="Open Sans"/>
                <a:ea typeface="Open Sans"/>
                <a:cs typeface="Open Sans"/>
                <a:sym typeface="Open Sans"/>
              </a:rPr>
              <a:t>( 1 )</a:t>
            </a:r>
            <a:endParaRPr b="1" i="1" sz="800">
              <a:solidFill>
                <a:schemeClr val="lt1"/>
              </a:solidFill>
              <a:highlight>
                <a:srgbClr val="741B47"/>
              </a:highlight>
              <a:latin typeface="Open Sans"/>
              <a:ea typeface="Open Sans"/>
              <a:cs typeface="Open Sans"/>
              <a:sym typeface="Open Sans"/>
            </a:endParaRPr>
          </a:p>
        </p:txBody>
      </p:sp>
      <p:sp>
        <p:nvSpPr>
          <p:cNvPr id="459" name="Google Shape;459;p54"/>
          <p:cNvSpPr txBox="1"/>
          <p:nvPr/>
        </p:nvSpPr>
        <p:spPr>
          <a:xfrm>
            <a:off x="5227425" y="3827775"/>
            <a:ext cx="46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solidFill>
                  <a:schemeClr val="lt1"/>
                </a:solidFill>
                <a:highlight>
                  <a:srgbClr val="741B47"/>
                </a:highlight>
                <a:latin typeface="Open Sans"/>
                <a:ea typeface="Open Sans"/>
                <a:cs typeface="Open Sans"/>
                <a:sym typeface="Open Sans"/>
              </a:rPr>
              <a:t>( 2 )</a:t>
            </a:r>
            <a:endParaRPr b="1" i="1" sz="800">
              <a:solidFill>
                <a:schemeClr val="lt1"/>
              </a:solidFill>
              <a:highlight>
                <a:srgbClr val="741B47"/>
              </a:highlight>
              <a:latin typeface="Open Sans"/>
              <a:ea typeface="Open Sans"/>
              <a:cs typeface="Open Sans"/>
              <a:sym typeface="Open Sans"/>
            </a:endParaRPr>
          </a:p>
        </p:txBody>
      </p:sp>
      <p:sp>
        <p:nvSpPr>
          <p:cNvPr id="460" name="Google Shape;460;p54"/>
          <p:cNvSpPr txBox="1"/>
          <p:nvPr/>
        </p:nvSpPr>
        <p:spPr>
          <a:xfrm>
            <a:off x="6501788" y="3204150"/>
            <a:ext cx="46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solidFill>
                  <a:schemeClr val="lt1"/>
                </a:solidFill>
                <a:highlight>
                  <a:srgbClr val="741B47"/>
                </a:highlight>
                <a:latin typeface="Open Sans"/>
                <a:ea typeface="Open Sans"/>
                <a:cs typeface="Open Sans"/>
                <a:sym typeface="Open Sans"/>
              </a:rPr>
              <a:t>( 3 )</a:t>
            </a:r>
            <a:endParaRPr b="1" i="1" sz="800">
              <a:solidFill>
                <a:schemeClr val="lt1"/>
              </a:solidFill>
              <a:highlight>
                <a:srgbClr val="741B47"/>
              </a:highlight>
              <a:latin typeface="Open Sans"/>
              <a:ea typeface="Open Sans"/>
              <a:cs typeface="Open Sans"/>
              <a:sym typeface="Open Sans"/>
            </a:endParaRPr>
          </a:p>
        </p:txBody>
      </p:sp>
      <p:sp>
        <p:nvSpPr>
          <p:cNvPr id="461" name="Google Shape;461;p54"/>
          <p:cNvSpPr txBox="1"/>
          <p:nvPr/>
        </p:nvSpPr>
        <p:spPr>
          <a:xfrm>
            <a:off x="3135899" y="3043803"/>
            <a:ext cx="46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solidFill>
                  <a:schemeClr val="lt1"/>
                </a:solidFill>
                <a:highlight>
                  <a:srgbClr val="741B47"/>
                </a:highlight>
                <a:latin typeface="Open Sans"/>
                <a:ea typeface="Open Sans"/>
                <a:cs typeface="Open Sans"/>
                <a:sym typeface="Open Sans"/>
              </a:rPr>
              <a:t>( 4 )</a:t>
            </a:r>
            <a:endParaRPr b="1" i="1" sz="800">
              <a:solidFill>
                <a:schemeClr val="lt1"/>
              </a:solidFill>
              <a:highlight>
                <a:srgbClr val="741B47"/>
              </a:highlight>
              <a:latin typeface="Open Sans"/>
              <a:ea typeface="Open Sans"/>
              <a:cs typeface="Open Sans"/>
              <a:sym typeface="Open Sans"/>
            </a:endParaRPr>
          </a:p>
        </p:txBody>
      </p:sp>
      <p:sp>
        <p:nvSpPr>
          <p:cNvPr id="462" name="Google Shape;462;p54"/>
          <p:cNvSpPr txBox="1"/>
          <p:nvPr/>
        </p:nvSpPr>
        <p:spPr>
          <a:xfrm>
            <a:off x="4851567" y="2358938"/>
            <a:ext cx="46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solidFill>
                  <a:schemeClr val="lt1"/>
                </a:solidFill>
                <a:highlight>
                  <a:srgbClr val="741B47"/>
                </a:highlight>
                <a:latin typeface="Open Sans"/>
                <a:ea typeface="Open Sans"/>
                <a:cs typeface="Open Sans"/>
                <a:sym typeface="Open Sans"/>
              </a:rPr>
              <a:t>( 5 )</a:t>
            </a:r>
            <a:endParaRPr b="1" i="1" sz="800">
              <a:solidFill>
                <a:schemeClr val="lt1"/>
              </a:solidFill>
              <a:highlight>
                <a:srgbClr val="741B47"/>
              </a:highlight>
              <a:latin typeface="Open Sans"/>
              <a:ea typeface="Open Sans"/>
              <a:cs typeface="Open Sans"/>
              <a:sym typeface="Open Sans"/>
            </a:endParaRPr>
          </a:p>
        </p:txBody>
      </p:sp>
      <p:sp>
        <p:nvSpPr>
          <p:cNvPr id="463" name="Google Shape;463;p54"/>
          <p:cNvSpPr txBox="1"/>
          <p:nvPr/>
        </p:nvSpPr>
        <p:spPr>
          <a:xfrm>
            <a:off x="4182596" y="3190138"/>
            <a:ext cx="52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solidFill>
                  <a:schemeClr val="lt1"/>
                </a:solidFill>
                <a:highlight>
                  <a:srgbClr val="741B47"/>
                </a:highlight>
                <a:latin typeface="Open Sans"/>
                <a:ea typeface="Open Sans"/>
                <a:cs typeface="Open Sans"/>
                <a:sym typeface="Open Sans"/>
              </a:rPr>
              <a:t>( 5 )</a:t>
            </a:r>
            <a:endParaRPr b="1" i="1" sz="800">
              <a:solidFill>
                <a:schemeClr val="lt1"/>
              </a:solidFill>
              <a:highlight>
                <a:srgbClr val="741B47"/>
              </a:highlight>
              <a:latin typeface="Open Sans"/>
              <a:ea typeface="Open Sans"/>
              <a:cs typeface="Open Sans"/>
              <a:sym typeface="Open Sans"/>
            </a:endParaRPr>
          </a:p>
        </p:txBody>
      </p:sp>
      <p:sp>
        <p:nvSpPr>
          <p:cNvPr id="464" name="Google Shape;464;p54"/>
          <p:cNvSpPr txBox="1"/>
          <p:nvPr/>
        </p:nvSpPr>
        <p:spPr>
          <a:xfrm>
            <a:off x="5525213" y="1771310"/>
            <a:ext cx="46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solidFill>
                  <a:schemeClr val="lt1"/>
                </a:solidFill>
                <a:highlight>
                  <a:srgbClr val="741B47"/>
                </a:highlight>
                <a:latin typeface="Open Sans"/>
                <a:ea typeface="Open Sans"/>
                <a:cs typeface="Open Sans"/>
                <a:sym typeface="Open Sans"/>
              </a:rPr>
              <a:t>( 6 )</a:t>
            </a:r>
            <a:endParaRPr b="1" i="1" sz="800">
              <a:solidFill>
                <a:schemeClr val="lt1"/>
              </a:solidFill>
              <a:highlight>
                <a:srgbClr val="741B47"/>
              </a:highlight>
              <a:latin typeface="Open Sans"/>
              <a:ea typeface="Open Sans"/>
              <a:cs typeface="Open Sans"/>
              <a:sym typeface="Open Sans"/>
            </a:endParaRPr>
          </a:p>
        </p:txBody>
      </p:sp>
      <p:sp>
        <p:nvSpPr>
          <p:cNvPr id="465" name="Google Shape;465;p54"/>
          <p:cNvSpPr txBox="1"/>
          <p:nvPr/>
        </p:nvSpPr>
        <p:spPr>
          <a:xfrm>
            <a:off x="3919810" y="2142894"/>
            <a:ext cx="103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800">
                <a:solidFill>
                  <a:srgbClr val="4C1130"/>
                </a:solidFill>
                <a:latin typeface="Open Sans"/>
                <a:ea typeface="Open Sans"/>
                <a:cs typeface="Open Sans"/>
                <a:sym typeface="Open Sans"/>
              </a:rPr>
              <a:t>Scripted dialog responses</a:t>
            </a:r>
            <a:endParaRPr i="1" sz="800">
              <a:solidFill>
                <a:srgbClr val="4C1130"/>
              </a:solidFill>
              <a:latin typeface="Open Sans"/>
              <a:ea typeface="Open Sans"/>
              <a:cs typeface="Open Sans"/>
              <a:sym typeface="Open Sans"/>
            </a:endParaRPr>
          </a:p>
        </p:txBody>
      </p:sp>
      <p:sp>
        <p:nvSpPr>
          <p:cNvPr id="466" name="Google Shape;466;p54"/>
          <p:cNvSpPr txBox="1"/>
          <p:nvPr/>
        </p:nvSpPr>
        <p:spPr>
          <a:xfrm>
            <a:off x="3841800" y="2020012"/>
            <a:ext cx="469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800">
                <a:solidFill>
                  <a:schemeClr val="lt1"/>
                </a:solidFill>
                <a:highlight>
                  <a:srgbClr val="741B47"/>
                </a:highlight>
                <a:latin typeface="Open Sans"/>
                <a:ea typeface="Open Sans"/>
                <a:cs typeface="Open Sans"/>
                <a:sym typeface="Open Sans"/>
              </a:rPr>
              <a:t>( 5 )</a:t>
            </a:r>
            <a:endParaRPr b="1" i="1" sz="800">
              <a:solidFill>
                <a:schemeClr val="lt1"/>
              </a:solidFill>
              <a:highlight>
                <a:srgbClr val="741B47"/>
              </a:highlight>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Data</a:t>
            </a:r>
            <a:endParaRPr/>
          </a:p>
        </p:txBody>
      </p:sp>
      <p:sp>
        <p:nvSpPr>
          <p:cNvPr id="472" name="Google Shape;472;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473" name="Google Shape;473;p55"/>
          <p:cNvGraphicFramePr/>
          <p:nvPr/>
        </p:nvGraphicFramePr>
        <p:xfrm>
          <a:off x="428325" y="1220138"/>
          <a:ext cx="3000000" cy="3000000"/>
        </p:xfrm>
        <a:graphic>
          <a:graphicData uri="http://schemas.openxmlformats.org/drawingml/2006/table">
            <a:tbl>
              <a:tblPr>
                <a:noFill/>
                <a:tableStyleId>{46BBD264-0099-403E-82CD-14293B63CE89}</a:tableStyleId>
              </a:tblPr>
              <a:tblGrid>
                <a:gridCol w="1576875"/>
                <a:gridCol w="3330850"/>
                <a:gridCol w="3379625"/>
              </a:tblGrid>
              <a:tr h="469500">
                <a:tc>
                  <a:txBody>
                    <a:bodyPr/>
                    <a:lstStyle/>
                    <a:p>
                      <a:pPr indent="0" lvl="0" marL="0" rtl="0" algn="l">
                        <a:spcBef>
                          <a:spcPts val="0"/>
                        </a:spcBef>
                        <a:spcAft>
                          <a:spcPts val="0"/>
                        </a:spcAft>
                        <a:buNone/>
                      </a:pPr>
                      <a:r>
                        <a:rPr b="1" lang="en" sz="1800">
                          <a:solidFill>
                            <a:schemeClr val="lt1"/>
                          </a:solidFill>
                          <a:latin typeface="Open Sans"/>
                          <a:ea typeface="Open Sans"/>
                          <a:cs typeface="Open Sans"/>
                          <a:sym typeface="Open Sans"/>
                        </a:rPr>
                        <a:t>Data Source</a:t>
                      </a:r>
                      <a:endParaRPr b="1" sz="18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C1130"/>
                    </a:solidFill>
                  </a:tcPr>
                </a:tc>
                <a:tc>
                  <a:txBody>
                    <a:bodyPr/>
                    <a:lstStyle/>
                    <a:p>
                      <a:pPr indent="0" lvl="0" marL="0" rtl="0" algn="l">
                        <a:spcBef>
                          <a:spcPts val="0"/>
                        </a:spcBef>
                        <a:spcAft>
                          <a:spcPts val="0"/>
                        </a:spcAft>
                        <a:buNone/>
                      </a:pPr>
                      <a:r>
                        <a:rPr b="1" lang="en" sz="1800">
                          <a:solidFill>
                            <a:schemeClr val="lt1"/>
                          </a:solidFill>
                          <a:latin typeface="Open Sans"/>
                          <a:ea typeface="Open Sans"/>
                          <a:cs typeface="Open Sans"/>
                          <a:sym typeface="Open Sans"/>
                        </a:rPr>
                        <a:t>Data</a:t>
                      </a:r>
                      <a:endParaRPr b="1" sz="18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C1130"/>
                    </a:solidFill>
                  </a:tcPr>
                </a:tc>
                <a:tc>
                  <a:txBody>
                    <a:bodyPr/>
                    <a:lstStyle/>
                    <a:p>
                      <a:pPr indent="0" lvl="0" marL="0" rtl="0" algn="l">
                        <a:spcBef>
                          <a:spcPts val="0"/>
                        </a:spcBef>
                        <a:spcAft>
                          <a:spcPts val="0"/>
                        </a:spcAft>
                        <a:buNone/>
                      </a:pPr>
                      <a:r>
                        <a:rPr b="1" lang="en" sz="1800">
                          <a:solidFill>
                            <a:schemeClr val="lt1"/>
                          </a:solidFill>
                          <a:latin typeface="Open Sans"/>
                          <a:ea typeface="Open Sans"/>
                          <a:cs typeface="Open Sans"/>
                          <a:sym typeface="Open Sans"/>
                        </a:rPr>
                        <a:t>Usage</a:t>
                      </a:r>
                      <a:endParaRPr b="1" sz="1800">
                        <a:solidFill>
                          <a:schemeClr val="lt1"/>
                        </a:solidFill>
                        <a:latin typeface="Open Sans"/>
                        <a:ea typeface="Open Sans"/>
                        <a:cs typeface="Open Sans"/>
                        <a:sym typeface="Open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4C1130"/>
                    </a:solidFill>
                  </a:tcPr>
                </a:tc>
              </a:tr>
              <a:tr h="1157925">
                <a:tc>
                  <a:txBody>
                    <a:bodyPr/>
                    <a:lstStyle/>
                    <a:p>
                      <a:pPr indent="0" lvl="0" marL="0" rtl="0" algn="l">
                        <a:lnSpc>
                          <a:spcPct val="115000"/>
                        </a:lnSpc>
                        <a:spcBef>
                          <a:spcPts val="0"/>
                        </a:spcBef>
                        <a:spcAft>
                          <a:spcPts val="1200"/>
                        </a:spcAft>
                        <a:buNone/>
                      </a:pPr>
                      <a:r>
                        <a:rPr lang="en">
                          <a:solidFill>
                            <a:schemeClr val="dk2"/>
                          </a:solidFill>
                          <a:latin typeface="Open Sans"/>
                          <a:ea typeface="Open Sans"/>
                          <a:cs typeface="Open Sans"/>
                          <a:sym typeface="Open Sans"/>
                        </a:rPr>
                        <a:t>Expressprint </a:t>
                      </a:r>
                      <a:br>
                        <a:rPr lang="en">
                          <a:solidFill>
                            <a:schemeClr val="dk2"/>
                          </a:solidFill>
                          <a:latin typeface="Open Sans"/>
                          <a:ea typeface="Open Sans"/>
                          <a:cs typeface="Open Sans"/>
                          <a:sym typeface="Open Sans"/>
                        </a:rPr>
                      </a:br>
                      <a:r>
                        <a:rPr lang="en">
                          <a:solidFill>
                            <a:schemeClr val="dk2"/>
                          </a:solidFill>
                          <a:latin typeface="Open Sans"/>
                          <a:ea typeface="Open Sans"/>
                          <a:cs typeface="Open Sans"/>
                          <a:sym typeface="Open Sans"/>
                        </a:rPr>
                        <a:t>web site</a:t>
                      </a:r>
                      <a:br>
                        <a:rPr lang="en">
                          <a:solidFill>
                            <a:schemeClr val="dk2"/>
                          </a:solidFill>
                          <a:latin typeface="Open Sans"/>
                          <a:ea typeface="Open Sans"/>
                          <a:cs typeface="Open Sans"/>
                          <a:sym typeface="Open Sans"/>
                        </a:rPr>
                      </a:br>
                      <a:endParaRPr>
                        <a:solidFill>
                          <a:schemeClr val="dk2"/>
                        </a:solidFill>
                        <a:latin typeface="Open Sans"/>
                        <a:ea typeface="Open Sans"/>
                        <a:cs typeface="Open Sans"/>
                        <a:sym typeface="Open Sans"/>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
                          <a:solidFill>
                            <a:schemeClr val="dk2"/>
                          </a:solidFill>
                          <a:latin typeface="Open Sans"/>
                          <a:ea typeface="Open Sans"/>
                          <a:cs typeface="Open Sans"/>
                          <a:sym typeface="Open Sans"/>
                        </a:rPr>
                        <a:t>Product information, knowledge base, company information</a:t>
                      </a:r>
                      <a:endParaRPr>
                        <a:solidFill>
                          <a:schemeClr val="dk2"/>
                        </a:solidFill>
                        <a:latin typeface="Open Sans"/>
                        <a:ea typeface="Open Sans"/>
                        <a:cs typeface="Open Sans"/>
                        <a:sym typeface="Open Sans"/>
                      </a:endParaRPr>
                    </a:p>
                    <a:p>
                      <a:pPr indent="0" lvl="0" marL="0" rtl="0" algn="l">
                        <a:spcBef>
                          <a:spcPts val="1200"/>
                        </a:spcBef>
                        <a:spcAft>
                          <a:spcPts val="0"/>
                        </a:spcAft>
                        <a:buNone/>
                      </a:pPr>
                      <a:r>
                        <a:t/>
                      </a:r>
                      <a:endParaRPr/>
                    </a:p>
                  </a:txBody>
                  <a:tcPr marT="91425" marB="91425" marR="91425" marL="91425">
                    <a:lnT cap="flat" cmpd="sng" w="9525">
                      <a:solidFill>
                        <a:schemeClr val="lt1"/>
                      </a:solidFill>
                      <a:prstDash val="solid"/>
                      <a:round/>
                      <a:headEnd len="sm" w="sm" type="none"/>
                      <a:tailEnd len="sm" w="sm" type="none"/>
                    </a:lnT>
                  </a:tcPr>
                </a:tc>
                <a:tc>
                  <a:txBody>
                    <a:bodyPr/>
                    <a:lstStyle/>
                    <a:p>
                      <a:pPr indent="0" lvl="0" marL="0" rtl="0" algn="l">
                        <a:lnSpc>
                          <a:spcPct val="115000"/>
                        </a:lnSpc>
                        <a:spcBef>
                          <a:spcPts val="0"/>
                        </a:spcBef>
                        <a:spcAft>
                          <a:spcPts val="1200"/>
                        </a:spcAft>
                        <a:buNone/>
                      </a:pPr>
                      <a:r>
                        <a:rPr lang="en">
                          <a:solidFill>
                            <a:schemeClr val="dk2"/>
                          </a:solidFill>
                          <a:latin typeface="Open Sans"/>
                          <a:ea typeface="Open Sans"/>
                          <a:cs typeface="Open Sans"/>
                          <a:sym typeface="Open Sans"/>
                        </a:rPr>
                        <a:t>– Watson Assistant (intents, entities, dialog) </a:t>
                      </a:r>
                      <a:br>
                        <a:rPr lang="en">
                          <a:solidFill>
                            <a:schemeClr val="dk2"/>
                          </a:solidFill>
                          <a:latin typeface="Open Sans"/>
                          <a:ea typeface="Open Sans"/>
                          <a:cs typeface="Open Sans"/>
                          <a:sym typeface="Open Sans"/>
                        </a:rPr>
                      </a:br>
                      <a:r>
                        <a:rPr lang="en">
                          <a:solidFill>
                            <a:schemeClr val="dk2"/>
                          </a:solidFill>
                          <a:latin typeface="Open Sans"/>
                          <a:ea typeface="Open Sans"/>
                          <a:cs typeface="Open Sans"/>
                          <a:sym typeface="Open Sans"/>
                        </a:rPr>
                        <a:t>– Watson Discovery (discovery, </a:t>
                      </a:r>
                      <a:r>
                        <a:rPr lang="en">
                          <a:solidFill>
                            <a:schemeClr val="dk2"/>
                          </a:solidFill>
                          <a:latin typeface="Open Sans"/>
                          <a:ea typeface="Open Sans"/>
                          <a:cs typeface="Open Sans"/>
                          <a:sym typeface="Open Sans"/>
                        </a:rPr>
                        <a:t>training, search results</a:t>
                      </a:r>
                      <a:r>
                        <a:rPr lang="en">
                          <a:solidFill>
                            <a:schemeClr val="dk2"/>
                          </a:solidFill>
                          <a:latin typeface="Open Sans"/>
                          <a:ea typeface="Open Sans"/>
                          <a:cs typeface="Open Sans"/>
                          <a:sym typeface="Open Sans"/>
                        </a:rPr>
                        <a:t>)</a:t>
                      </a:r>
                      <a:endParaRPr>
                        <a:solidFill>
                          <a:schemeClr val="dk2"/>
                        </a:solidFill>
                        <a:latin typeface="Open Sans"/>
                        <a:ea typeface="Open Sans"/>
                        <a:cs typeface="Open Sans"/>
                        <a:sym typeface="Open Sans"/>
                      </a:endParaRPr>
                    </a:p>
                  </a:txBody>
                  <a:tcPr marT="91425" marB="91425" marR="91425" marL="91425">
                    <a:lnT cap="flat" cmpd="sng" w="9525">
                      <a:solidFill>
                        <a:schemeClr val="lt1"/>
                      </a:solidFill>
                      <a:prstDash val="solid"/>
                      <a:round/>
                      <a:headEnd len="sm" w="sm" type="none"/>
                      <a:tailEnd len="sm" w="sm" type="none"/>
                    </a:lnT>
                  </a:tcPr>
                </a:tc>
              </a:tr>
              <a:tr h="1380950">
                <a:tc>
                  <a:txBody>
                    <a:bodyPr/>
                    <a:lstStyle/>
                    <a:p>
                      <a:pPr indent="0" lvl="0" marL="0" rtl="0" algn="l">
                        <a:lnSpc>
                          <a:spcPct val="115000"/>
                        </a:lnSpc>
                        <a:spcBef>
                          <a:spcPts val="0"/>
                        </a:spcBef>
                        <a:spcAft>
                          <a:spcPts val="1200"/>
                        </a:spcAft>
                        <a:buNone/>
                      </a:pPr>
                      <a:r>
                        <a:rPr lang="en">
                          <a:solidFill>
                            <a:schemeClr val="dk2"/>
                          </a:solidFill>
                          <a:latin typeface="Open Sans"/>
                          <a:ea typeface="Open Sans"/>
                          <a:cs typeface="Open Sans"/>
                          <a:sym typeface="Open Sans"/>
                        </a:rPr>
                        <a:t>E</a:t>
                      </a:r>
                      <a:r>
                        <a:rPr lang="en">
                          <a:solidFill>
                            <a:schemeClr val="dk2"/>
                          </a:solidFill>
                          <a:latin typeface="Open Sans"/>
                          <a:ea typeface="Open Sans"/>
                          <a:cs typeface="Open Sans"/>
                          <a:sym typeface="Open Sans"/>
                        </a:rPr>
                        <a:t>xpressprint management</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dk2"/>
                          </a:solidFill>
                          <a:latin typeface="Open Sans"/>
                          <a:ea typeface="Open Sans"/>
                          <a:cs typeface="Open Sans"/>
                          <a:sym typeface="Open Sans"/>
                        </a:rPr>
                        <a:t>–</a:t>
                      </a:r>
                      <a:r>
                        <a:rPr lang="en">
                          <a:solidFill>
                            <a:schemeClr val="dk2"/>
                          </a:solidFill>
                          <a:latin typeface="Open Sans"/>
                          <a:ea typeface="Open Sans"/>
                          <a:cs typeface="Open Sans"/>
                          <a:sym typeface="Open Sans"/>
                        </a:rPr>
                        <a:t> </a:t>
                      </a:r>
                      <a:r>
                        <a:rPr lang="en">
                          <a:solidFill>
                            <a:schemeClr val="dk2"/>
                          </a:solidFill>
                          <a:latin typeface="Open Sans"/>
                          <a:ea typeface="Open Sans"/>
                          <a:cs typeface="Open Sans"/>
                          <a:sym typeface="Open Sans"/>
                        </a:rPr>
                        <a:t>Customer service w</a:t>
                      </a:r>
                      <a:r>
                        <a:rPr lang="en">
                          <a:solidFill>
                            <a:schemeClr val="dk2"/>
                          </a:solidFill>
                          <a:latin typeface="Open Sans"/>
                          <a:ea typeface="Open Sans"/>
                          <a:cs typeface="Open Sans"/>
                          <a:sym typeface="Open Sans"/>
                        </a:rPr>
                        <a:t>orkflow</a:t>
                      </a:r>
                      <a:br>
                        <a:rPr lang="en">
                          <a:solidFill>
                            <a:schemeClr val="dk2"/>
                          </a:solidFill>
                          <a:latin typeface="Open Sans"/>
                          <a:ea typeface="Open Sans"/>
                          <a:cs typeface="Open Sans"/>
                          <a:sym typeface="Open Sans"/>
                        </a:rPr>
                      </a:br>
                      <a:r>
                        <a:rPr lang="en">
                          <a:solidFill>
                            <a:schemeClr val="dk2"/>
                          </a:solidFill>
                          <a:latin typeface="Open Sans"/>
                          <a:ea typeface="Open Sans"/>
                          <a:cs typeface="Open Sans"/>
                          <a:sym typeface="Open Sans"/>
                        </a:rPr>
                        <a:t>– “Live chat” / e-mail query &amp; response samples / templates</a:t>
                      </a:r>
                      <a:br>
                        <a:rPr lang="en">
                          <a:solidFill>
                            <a:schemeClr val="dk2"/>
                          </a:solidFill>
                          <a:latin typeface="Open Sans"/>
                          <a:ea typeface="Open Sans"/>
                          <a:cs typeface="Open Sans"/>
                          <a:sym typeface="Open Sans"/>
                        </a:rPr>
                      </a:br>
                      <a:r>
                        <a:rPr lang="en">
                          <a:solidFill>
                            <a:schemeClr val="dk2"/>
                          </a:solidFill>
                          <a:latin typeface="Open Sans"/>
                          <a:ea typeface="Open Sans"/>
                          <a:cs typeface="Open Sans"/>
                          <a:sym typeface="Open Sans"/>
                        </a:rPr>
                        <a:t>– External consultants’ rebranding research report</a:t>
                      </a:r>
                      <a:endParaRPr>
                        <a:solidFill>
                          <a:schemeClr val="dk2"/>
                        </a:solidFill>
                        <a:latin typeface="Open Sans"/>
                        <a:ea typeface="Open Sans"/>
                        <a:cs typeface="Open Sans"/>
                        <a:sym typeface="Open Sans"/>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dk2"/>
                          </a:solidFill>
                          <a:latin typeface="Open Sans"/>
                          <a:ea typeface="Open Sans"/>
                          <a:cs typeface="Open Sans"/>
                          <a:sym typeface="Open Sans"/>
                        </a:rPr>
                        <a:t>– Conversation flow design</a:t>
                      </a:r>
                      <a:br>
                        <a:rPr lang="en">
                          <a:solidFill>
                            <a:schemeClr val="dk2"/>
                          </a:solidFill>
                          <a:latin typeface="Open Sans"/>
                          <a:ea typeface="Open Sans"/>
                          <a:cs typeface="Open Sans"/>
                          <a:sym typeface="Open Sans"/>
                        </a:rPr>
                      </a:br>
                      <a:r>
                        <a:rPr lang="en">
                          <a:solidFill>
                            <a:schemeClr val="dk2"/>
                          </a:solidFill>
                          <a:latin typeface="Open Sans"/>
                          <a:ea typeface="Open Sans"/>
                          <a:cs typeface="Open Sans"/>
                          <a:sym typeface="Open Sans"/>
                        </a:rPr>
                        <a:t>– Intents, entities, dialog</a:t>
                      </a:r>
                      <a:br>
                        <a:rPr lang="en">
                          <a:solidFill>
                            <a:schemeClr val="dk2"/>
                          </a:solidFill>
                          <a:latin typeface="Open Sans"/>
                          <a:ea typeface="Open Sans"/>
                          <a:cs typeface="Open Sans"/>
                          <a:sym typeface="Open Sans"/>
                        </a:rPr>
                      </a:br>
                      <a:br>
                        <a:rPr lang="en">
                          <a:solidFill>
                            <a:schemeClr val="dk2"/>
                          </a:solidFill>
                          <a:latin typeface="Open Sans"/>
                          <a:ea typeface="Open Sans"/>
                          <a:cs typeface="Open Sans"/>
                          <a:sym typeface="Open Sans"/>
                        </a:rPr>
                      </a:br>
                      <a:r>
                        <a:rPr lang="en">
                          <a:solidFill>
                            <a:schemeClr val="dk2"/>
                          </a:solidFill>
                          <a:latin typeface="Open Sans"/>
                          <a:ea typeface="Open Sans"/>
                          <a:cs typeface="Open Sans"/>
                          <a:sym typeface="Open Sans"/>
                        </a:rPr>
                        <a:t>– EDT &amp; AI Essentials: Persona, pain points, intents, big ideas</a:t>
                      </a:r>
                      <a:endParaRPr>
                        <a:solidFill>
                          <a:schemeClr val="dk2"/>
                        </a:solidFill>
                        <a:latin typeface="Open Sans"/>
                        <a:ea typeface="Open Sans"/>
                        <a:cs typeface="Open Sans"/>
                        <a:sym typeface="Open Sans"/>
                      </a:endParaRPr>
                    </a:p>
                  </a:txBody>
                  <a:tcPr marT="91425" marB="91425" marR="91425" marL="91425"/>
                </a:tc>
              </a:tr>
              <a:tr h="383350">
                <a:tc>
                  <a:txBody>
                    <a:bodyPr/>
                    <a:lstStyle/>
                    <a:p>
                      <a:pPr indent="0" lvl="0" marL="0" rtl="0" algn="l">
                        <a:lnSpc>
                          <a:spcPct val="115000"/>
                        </a:lnSpc>
                        <a:spcBef>
                          <a:spcPts val="0"/>
                        </a:spcBef>
                        <a:spcAft>
                          <a:spcPts val="1200"/>
                        </a:spcAft>
                        <a:buNone/>
                      </a:pPr>
                      <a:r>
                        <a:rPr lang="en">
                          <a:solidFill>
                            <a:schemeClr val="dk2"/>
                          </a:solidFill>
                          <a:latin typeface="Open Sans"/>
                          <a:ea typeface="Open Sans"/>
                          <a:cs typeface="Open Sans"/>
                          <a:sym typeface="Open Sans"/>
                        </a:rPr>
                        <a:t>T</a:t>
                      </a:r>
                      <a:r>
                        <a:rPr lang="en">
                          <a:solidFill>
                            <a:schemeClr val="dk2"/>
                          </a:solidFill>
                          <a:latin typeface="Open Sans"/>
                          <a:ea typeface="Open Sans"/>
                          <a:cs typeface="Open Sans"/>
                          <a:sym typeface="Open Sans"/>
                        </a:rPr>
                        <a:t>eam members</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dk2"/>
                          </a:solidFill>
                          <a:latin typeface="Open Sans"/>
                          <a:ea typeface="Open Sans"/>
                          <a:cs typeface="Open Sans"/>
                          <a:sym typeface="Open Sans"/>
                        </a:rPr>
                        <a:t>Suggested c</a:t>
                      </a:r>
                      <a:r>
                        <a:rPr lang="en">
                          <a:solidFill>
                            <a:schemeClr val="dk2"/>
                          </a:solidFill>
                          <a:latin typeface="Open Sans"/>
                          <a:ea typeface="Open Sans"/>
                          <a:cs typeface="Open Sans"/>
                          <a:sym typeface="Open Sans"/>
                        </a:rPr>
                        <a:t>hat queries / responses</a:t>
                      </a:r>
                      <a:endParaRPr/>
                    </a:p>
                  </a:txBody>
                  <a:tcPr marT="91425" marB="91425" marR="91425" marL="91425"/>
                </a:tc>
                <a:tc>
                  <a:txBody>
                    <a:bodyPr/>
                    <a:lstStyle/>
                    <a:p>
                      <a:pPr indent="0" lvl="0" marL="0" rtl="0" algn="l">
                        <a:lnSpc>
                          <a:spcPct val="115000"/>
                        </a:lnSpc>
                        <a:spcBef>
                          <a:spcPts val="0"/>
                        </a:spcBef>
                        <a:spcAft>
                          <a:spcPts val="1200"/>
                        </a:spcAft>
                        <a:buNone/>
                      </a:pPr>
                      <a:r>
                        <a:rPr lang="en">
                          <a:solidFill>
                            <a:schemeClr val="dk2"/>
                          </a:solidFill>
                          <a:latin typeface="Open Sans"/>
                          <a:ea typeface="Open Sans"/>
                          <a:cs typeface="Open Sans"/>
                          <a:sym typeface="Open Sans"/>
                        </a:rPr>
                        <a:t>– </a:t>
                      </a:r>
                      <a:r>
                        <a:rPr lang="en">
                          <a:solidFill>
                            <a:schemeClr val="dk2"/>
                          </a:solidFill>
                          <a:latin typeface="Open Sans"/>
                          <a:ea typeface="Open Sans"/>
                          <a:cs typeface="Open Sans"/>
                          <a:sym typeface="Open Sans"/>
                        </a:rPr>
                        <a:t>Intents, dialog</a:t>
                      </a:r>
                      <a:endParaRPr/>
                    </a:p>
                  </a:txBody>
                  <a:tcPr marT="91425" marB="91425" marR="91425" marL="91425"/>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79" name="Google Shape;479;p5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Design Considerations &amp; Development</a:t>
            </a:r>
            <a:endParaRPr/>
          </a:p>
        </p:txBody>
      </p:sp>
      <p:pic>
        <p:nvPicPr>
          <p:cNvPr id="480" name="Google Shape;480;p56"/>
          <p:cNvPicPr preferRelativeResize="0"/>
          <p:nvPr/>
        </p:nvPicPr>
        <p:blipFill>
          <a:blip r:embed="rId3">
            <a:alphaModFix/>
          </a:blip>
          <a:stretch>
            <a:fillRect/>
          </a:stretch>
        </p:blipFill>
        <p:spPr>
          <a:xfrm>
            <a:off x="4095750" y="3235075"/>
            <a:ext cx="952500" cy="952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86" name="Google Shape;486;p57"/>
          <p:cNvSpPr txBox="1"/>
          <p:nvPr>
            <p:ph idx="1" type="body"/>
          </p:nvPr>
        </p:nvSpPr>
        <p:spPr>
          <a:xfrm rot="-777">
            <a:off x="81550" y="2705075"/>
            <a:ext cx="26553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Brainstorming Process</a:t>
            </a:r>
            <a:endParaRPr sz="3200"/>
          </a:p>
        </p:txBody>
      </p:sp>
      <p:pic>
        <p:nvPicPr>
          <p:cNvPr id="487" name="Google Shape;487;p57"/>
          <p:cNvPicPr preferRelativeResize="0"/>
          <p:nvPr/>
        </p:nvPicPr>
        <p:blipFill>
          <a:blip r:embed="rId3">
            <a:alphaModFix/>
          </a:blip>
          <a:stretch>
            <a:fillRect/>
          </a:stretch>
        </p:blipFill>
        <p:spPr>
          <a:xfrm>
            <a:off x="2736850" y="273871"/>
            <a:ext cx="6193058" cy="4623101"/>
          </a:xfrm>
          <a:prstGeom prst="rect">
            <a:avLst/>
          </a:prstGeom>
          <a:noFill/>
          <a:ln>
            <a:noFill/>
          </a:ln>
        </p:spPr>
      </p:pic>
      <p:pic>
        <p:nvPicPr>
          <p:cNvPr id="488" name="Google Shape;488;p57"/>
          <p:cNvPicPr preferRelativeResize="0"/>
          <p:nvPr/>
        </p:nvPicPr>
        <p:blipFill>
          <a:blip r:embed="rId4">
            <a:alphaModFix/>
          </a:blip>
          <a:stretch>
            <a:fillRect/>
          </a:stretch>
        </p:blipFill>
        <p:spPr>
          <a:xfrm>
            <a:off x="1046348" y="1839335"/>
            <a:ext cx="725700" cy="725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494" name="Google Shape;494;p58"/>
          <p:cNvSpPr txBox="1"/>
          <p:nvPr>
            <p:ph idx="1" type="body"/>
          </p:nvPr>
        </p:nvSpPr>
        <p:spPr>
          <a:xfrm>
            <a:off x="269650" y="103300"/>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Intents</a:t>
            </a:r>
            <a:endParaRPr sz="3200"/>
          </a:p>
        </p:txBody>
      </p:sp>
      <p:pic>
        <p:nvPicPr>
          <p:cNvPr id="495" name="Google Shape;495;p58"/>
          <p:cNvPicPr preferRelativeResize="0"/>
          <p:nvPr/>
        </p:nvPicPr>
        <p:blipFill rotWithShape="1">
          <a:blip r:embed="rId3">
            <a:alphaModFix/>
          </a:blip>
          <a:srcRect b="78028" l="0" r="0" t="0"/>
          <a:stretch/>
        </p:blipFill>
        <p:spPr>
          <a:xfrm>
            <a:off x="152400" y="854500"/>
            <a:ext cx="4686300" cy="845475"/>
          </a:xfrm>
          <a:prstGeom prst="rect">
            <a:avLst/>
          </a:prstGeom>
          <a:noFill/>
          <a:ln cap="flat" cmpd="sng" w="9525">
            <a:solidFill>
              <a:srgbClr val="4C1130"/>
            </a:solidFill>
            <a:prstDash val="solid"/>
            <a:round/>
            <a:headEnd len="sm" w="sm" type="none"/>
            <a:tailEnd len="sm" w="sm" type="none"/>
          </a:ln>
        </p:spPr>
      </p:pic>
      <p:pic>
        <p:nvPicPr>
          <p:cNvPr id="496" name="Google Shape;496;p58"/>
          <p:cNvPicPr preferRelativeResize="0"/>
          <p:nvPr/>
        </p:nvPicPr>
        <p:blipFill>
          <a:blip r:embed="rId4">
            <a:alphaModFix/>
          </a:blip>
          <a:stretch>
            <a:fillRect/>
          </a:stretch>
        </p:blipFill>
        <p:spPr>
          <a:xfrm>
            <a:off x="4936622" y="2657706"/>
            <a:ext cx="4000500" cy="739819"/>
          </a:xfrm>
          <a:prstGeom prst="rect">
            <a:avLst/>
          </a:prstGeom>
          <a:noFill/>
          <a:ln cap="flat" cmpd="sng" w="9525">
            <a:solidFill>
              <a:srgbClr val="4C1130"/>
            </a:solidFill>
            <a:prstDash val="solid"/>
            <a:round/>
            <a:headEnd len="sm" w="sm" type="none"/>
            <a:tailEnd len="sm" w="sm" type="none"/>
          </a:ln>
        </p:spPr>
      </p:pic>
      <p:pic>
        <p:nvPicPr>
          <p:cNvPr id="497" name="Google Shape;497;p58"/>
          <p:cNvPicPr preferRelativeResize="0"/>
          <p:nvPr/>
        </p:nvPicPr>
        <p:blipFill>
          <a:blip r:embed="rId5">
            <a:alphaModFix/>
          </a:blip>
          <a:stretch>
            <a:fillRect/>
          </a:stretch>
        </p:blipFill>
        <p:spPr>
          <a:xfrm>
            <a:off x="4929152" y="3882666"/>
            <a:ext cx="4134700" cy="766655"/>
          </a:xfrm>
          <a:prstGeom prst="rect">
            <a:avLst/>
          </a:prstGeom>
          <a:noFill/>
          <a:ln cap="flat" cmpd="sng" w="9525">
            <a:solidFill>
              <a:srgbClr val="4C1130"/>
            </a:solidFill>
            <a:prstDash val="solid"/>
            <a:round/>
            <a:headEnd len="sm" w="sm" type="none"/>
            <a:tailEnd len="sm" w="sm" type="none"/>
          </a:ln>
        </p:spPr>
      </p:pic>
      <p:pic>
        <p:nvPicPr>
          <p:cNvPr id="498" name="Google Shape;498;p58"/>
          <p:cNvPicPr preferRelativeResize="0"/>
          <p:nvPr/>
        </p:nvPicPr>
        <p:blipFill rotWithShape="1">
          <a:blip r:embed="rId6">
            <a:alphaModFix/>
          </a:blip>
          <a:srcRect b="0" l="0" r="46774" t="0"/>
          <a:stretch/>
        </p:blipFill>
        <p:spPr>
          <a:xfrm>
            <a:off x="4928398" y="1763768"/>
            <a:ext cx="2099400" cy="363850"/>
          </a:xfrm>
          <a:prstGeom prst="rect">
            <a:avLst/>
          </a:prstGeom>
          <a:noFill/>
          <a:ln cap="flat" cmpd="sng" w="9525">
            <a:solidFill>
              <a:srgbClr val="4C1130"/>
            </a:solidFill>
            <a:prstDash val="solid"/>
            <a:round/>
            <a:headEnd len="sm" w="sm" type="none"/>
            <a:tailEnd len="sm" w="sm" type="none"/>
          </a:ln>
        </p:spPr>
      </p:pic>
      <p:pic>
        <p:nvPicPr>
          <p:cNvPr id="499" name="Google Shape;499;p58"/>
          <p:cNvPicPr preferRelativeResize="0"/>
          <p:nvPr/>
        </p:nvPicPr>
        <p:blipFill>
          <a:blip r:embed="rId7">
            <a:alphaModFix/>
          </a:blip>
          <a:stretch>
            <a:fillRect/>
          </a:stretch>
        </p:blipFill>
        <p:spPr>
          <a:xfrm>
            <a:off x="4929157" y="868812"/>
            <a:ext cx="4134684" cy="363850"/>
          </a:xfrm>
          <a:prstGeom prst="rect">
            <a:avLst/>
          </a:prstGeom>
          <a:noFill/>
          <a:ln cap="flat" cmpd="sng" w="9525">
            <a:solidFill>
              <a:srgbClr val="4C1130"/>
            </a:solidFill>
            <a:prstDash val="solid"/>
            <a:round/>
            <a:headEnd len="sm" w="sm" type="none"/>
            <a:tailEnd len="sm" w="sm" type="none"/>
          </a:ln>
        </p:spPr>
      </p:pic>
      <p:pic>
        <p:nvPicPr>
          <p:cNvPr id="500" name="Google Shape;500;p58"/>
          <p:cNvPicPr preferRelativeResize="0"/>
          <p:nvPr/>
        </p:nvPicPr>
        <p:blipFill rotWithShape="1">
          <a:blip r:embed="rId3">
            <a:alphaModFix/>
          </a:blip>
          <a:srcRect b="54684" l="0" r="0" t="22094"/>
          <a:stretch/>
        </p:blipFill>
        <p:spPr>
          <a:xfrm>
            <a:off x="152400" y="1852363"/>
            <a:ext cx="4686300" cy="893575"/>
          </a:xfrm>
          <a:prstGeom prst="rect">
            <a:avLst/>
          </a:prstGeom>
          <a:noFill/>
          <a:ln cap="flat" cmpd="sng" w="9525">
            <a:solidFill>
              <a:srgbClr val="4C1130"/>
            </a:solidFill>
            <a:prstDash val="solid"/>
            <a:round/>
            <a:headEnd len="sm" w="sm" type="none"/>
            <a:tailEnd len="sm" w="sm" type="none"/>
          </a:ln>
        </p:spPr>
      </p:pic>
      <p:pic>
        <p:nvPicPr>
          <p:cNvPr id="501" name="Google Shape;501;p58"/>
          <p:cNvPicPr preferRelativeResize="0"/>
          <p:nvPr/>
        </p:nvPicPr>
        <p:blipFill rotWithShape="1">
          <a:blip r:embed="rId3">
            <a:alphaModFix/>
          </a:blip>
          <a:srcRect b="0" l="0" r="0" t="54185"/>
          <a:stretch/>
        </p:blipFill>
        <p:spPr>
          <a:xfrm>
            <a:off x="152400" y="2898338"/>
            <a:ext cx="4686300" cy="1763025"/>
          </a:xfrm>
          <a:prstGeom prst="rect">
            <a:avLst/>
          </a:prstGeom>
          <a:noFill/>
          <a:ln cap="flat" cmpd="sng" w="9525">
            <a:solidFill>
              <a:srgbClr val="4C1130"/>
            </a:solidFill>
            <a:prstDash val="solid"/>
            <a:round/>
            <a:headEnd len="sm" w="sm" type="none"/>
            <a:tailEnd len="sm" w="sm" type="none"/>
          </a:ln>
        </p:spPr>
      </p:pic>
      <p:sp>
        <p:nvSpPr>
          <p:cNvPr id="502" name="Google Shape;502;p58"/>
          <p:cNvSpPr/>
          <p:nvPr/>
        </p:nvSpPr>
        <p:spPr>
          <a:xfrm>
            <a:off x="2739350" y="859352"/>
            <a:ext cx="2099400" cy="845400"/>
          </a:xfrm>
          <a:prstGeom prst="rect">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Business Operations</a:t>
            </a:r>
            <a:endParaRPr b="1">
              <a:solidFill>
                <a:schemeClr val="lt1"/>
              </a:solidFill>
            </a:endParaRPr>
          </a:p>
        </p:txBody>
      </p:sp>
      <p:sp>
        <p:nvSpPr>
          <p:cNvPr id="503" name="Google Shape;503;p58"/>
          <p:cNvSpPr/>
          <p:nvPr/>
        </p:nvSpPr>
        <p:spPr>
          <a:xfrm>
            <a:off x="2750775" y="1844450"/>
            <a:ext cx="2099400" cy="893700"/>
          </a:xfrm>
          <a:prstGeom prst="rect">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Customer Queries</a:t>
            </a:r>
            <a:endParaRPr b="1">
              <a:solidFill>
                <a:schemeClr val="lt1"/>
              </a:solidFill>
            </a:endParaRPr>
          </a:p>
        </p:txBody>
      </p:sp>
      <p:sp>
        <p:nvSpPr>
          <p:cNvPr id="504" name="Google Shape;504;p58"/>
          <p:cNvSpPr/>
          <p:nvPr/>
        </p:nvSpPr>
        <p:spPr>
          <a:xfrm>
            <a:off x="2750775" y="2900250"/>
            <a:ext cx="2099400" cy="1763100"/>
          </a:xfrm>
          <a:prstGeom prst="rect">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Delivery</a:t>
            </a:r>
            <a:endParaRPr b="1">
              <a:solidFill>
                <a:schemeClr val="lt1"/>
              </a:solidFill>
            </a:endParaRPr>
          </a:p>
        </p:txBody>
      </p:sp>
      <p:sp>
        <p:nvSpPr>
          <p:cNvPr id="505" name="Google Shape;505;p58"/>
          <p:cNvSpPr/>
          <p:nvPr/>
        </p:nvSpPr>
        <p:spPr>
          <a:xfrm>
            <a:off x="7028400" y="849955"/>
            <a:ext cx="2039400" cy="400200"/>
          </a:xfrm>
          <a:prstGeom prst="rect">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Agent Transfer</a:t>
            </a:r>
            <a:endParaRPr b="1">
              <a:solidFill>
                <a:schemeClr val="lt1"/>
              </a:solidFill>
            </a:endParaRPr>
          </a:p>
        </p:txBody>
      </p:sp>
      <p:sp>
        <p:nvSpPr>
          <p:cNvPr id="506" name="Google Shape;506;p58"/>
          <p:cNvSpPr/>
          <p:nvPr/>
        </p:nvSpPr>
        <p:spPr>
          <a:xfrm>
            <a:off x="7028400" y="1744548"/>
            <a:ext cx="2039400" cy="393600"/>
          </a:xfrm>
          <a:prstGeom prst="rect">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Payment</a:t>
            </a:r>
            <a:endParaRPr b="1">
              <a:solidFill>
                <a:schemeClr val="lt1"/>
              </a:solidFill>
            </a:endParaRPr>
          </a:p>
        </p:txBody>
      </p:sp>
      <p:sp>
        <p:nvSpPr>
          <p:cNvPr id="507" name="Google Shape;507;p58"/>
          <p:cNvSpPr/>
          <p:nvPr/>
        </p:nvSpPr>
        <p:spPr>
          <a:xfrm>
            <a:off x="7024450" y="2649018"/>
            <a:ext cx="2039400" cy="766500"/>
          </a:xfrm>
          <a:prstGeom prst="rect">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Order</a:t>
            </a:r>
            <a:endParaRPr b="1">
              <a:solidFill>
                <a:schemeClr val="lt1"/>
              </a:solidFill>
            </a:endParaRPr>
          </a:p>
        </p:txBody>
      </p:sp>
      <p:sp>
        <p:nvSpPr>
          <p:cNvPr id="508" name="Google Shape;508;p58"/>
          <p:cNvSpPr/>
          <p:nvPr/>
        </p:nvSpPr>
        <p:spPr>
          <a:xfrm>
            <a:off x="7024450" y="3879650"/>
            <a:ext cx="2039400" cy="766500"/>
          </a:xfrm>
          <a:prstGeom prst="rect">
            <a:avLst/>
          </a:prstGeom>
          <a:solidFill>
            <a:srgbClr val="4C113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Product</a:t>
            </a:r>
            <a:endParaRPr b="1">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14" name="Google Shape;514;p59"/>
          <p:cNvSpPr txBox="1"/>
          <p:nvPr>
            <p:ph idx="1" type="body"/>
          </p:nvPr>
        </p:nvSpPr>
        <p:spPr>
          <a:xfrm>
            <a:off x="108950" y="184100"/>
            <a:ext cx="16017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Entities</a:t>
            </a:r>
            <a:endParaRPr sz="3200"/>
          </a:p>
        </p:txBody>
      </p:sp>
      <p:pic>
        <p:nvPicPr>
          <p:cNvPr id="515" name="Google Shape;515;p59"/>
          <p:cNvPicPr preferRelativeResize="0"/>
          <p:nvPr/>
        </p:nvPicPr>
        <p:blipFill>
          <a:blip r:embed="rId3">
            <a:alphaModFix/>
          </a:blip>
          <a:stretch>
            <a:fillRect/>
          </a:stretch>
        </p:blipFill>
        <p:spPr>
          <a:xfrm>
            <a:off x="1906850" y="4186400"/>
            <a:ext cx="7200550" cy="534375"/>
          </a:xfrm>
          <a:prstGeom prst="rect">
            <a:avLst/>
          </a:prstGeom>
          <a:noFill/>
          <a:ln>
            <a:noFill/>
          </a:ln>
        </p:spPr>
      </p:pic>
      <p:pic>
        <p:nvPicPr>
          <p:cNvPr id="516" name="Google Shape;516;p59"/>
          <p:cNvPicPr preferRelativeResize="0"/>
          <p:nvPr/>
        </p:nvPicPr>
        <p:blipFill>
          <a:blip r:embed="rId4">
            <a:alphaModFix/>
          </a:blip>
          <a:stretch>
            <a:fillRect/>
          </a:stretch>
        </p:blipFill>
        <p:spPr>
          <a:xfrm>
            <a:off x="1906850" y="577925"/>
            <a:ext cx="6991227" cy="3482725"/>
          </a:xfrm>
          <a:prstGeom prst="rect">
            <a:avLst/>
          </a:prstGeom>
          <a:noFill/>
          <a:ln>
            <a:noFill/>
          </a:ln>
        </p:spPr>
      </p:pic>
      <p:sp>
        <p:nvSpPr>
          <p:cNvPr id="517" name="Google Shape;517;p59"/>
          <p:cNvSpPr/>
          <p:nvPr/>
        </p:nvSpPr>
        <p:spPr>
          <a:xfrm>
            <a:off x="1710650" y="2758350"/>
            <a:ext cx="1709700" cy="534300"/>
          </a:xfrm>
          <a:prstGeom prst="ellipse">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9"/>
          <p:cNvSpPr/>
          <p:nvPr/>
        </p:nvSpPr>
        <p:spPr>
          <a:xfrm>
            <a:off x="1710650" y="724625"/>
            <a:ext cx="1709700" cy="534300"/>
          </a:xfrm>
          <a:prstGeom prst="ellipse">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24" name="Google Shape;524;p60"/>
          <p:cNvSpPr txBox="1"/>
          <p:nvPr>
            <p:ph idx="1" type="body"/>
          </p:nvPr>
        </p:nvSpPr>
        <p:spPr>
          <a:xfrm>
            <a:off x="234625" y="208425"/>
            <a:ext cx="59988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Context Variables</a:t>
            </a:r>
            <a:endParaRPr sz="3200"/>
          </a:p>
        </p:txBody>
      </p:sp>
      <p:pic>
        <p:nvPicPr>
          <p:cNvPr id="525" name="Google Shape;525;p60"/>
          <p:cNvPicPr preferRelativeResize="0"/>
          <p:nvPr/>
        </p:nvPicPr>
        <p:blipFill>
          <a:blip r:embed="rId3">
            <a:alphaModFix/>
          </a:blip>
          <a:stretch>
            <a:fillRect/>
          </a:stretch>
        </p:blipFill>
        <p:spPr>
          <a:xfrm>
            <a:off x="2064200" y="711625"/>
            <a:ext cx="5700033" cy="3720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31" name="Google Shape;531;p61"/>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4 Design Considerations</a:t>
            </a:r>
            <a:endParaRPr/>
          </a:p>
        </p:txBody>
      </p:sp>
      <p:sp>
        <p:nvSpPr>
          <p:cNvPr id="532" name="Google Shape;532;p61"/>
          <p:cNvSpPr txBox="1"/>
          <p:nvPr>
            <p:ph type="title"/>
          </p:nvPr>
        </p:nvSpPr>
        <p:spPr>
          <a:xfrm>
            <a:off x="286350" y="3517900"/>
            <a:ext cx="8571300" cy="942000"/>
          </a:xfrm>
          <a:prstGeom prst="rect">
            <a:avLst/>
          </a:prstGeom>
        </p:spPr>
        <p:txBody>
          <a:bodyPr anchorCtr="0" anchor="ctr" bIns="91425" lIns="91425" spcFirstLastPara="1" rIns="91425" wrap="square" tIns="91425">
            <a:noAutofit/>
          </a:bodyPr>
          <a:lstStyle/>
          <a:p>
            <a:pPr indent="-412750" lvl="0" marL="457200" rtl="0" algn="ctr">
              <a:spcBef>
                <a:spcPts val="0"/>
              </a:spcBef>
              <a:spcAft>
                <a:spcPts val="0"/>
              </a:spcAft>
              <a:buClr>
                <a:schemeClr val="lt1"/>
              </a:buClr>
              <a:buSzPts val="2900"/>
              <a:buChar char="●"/>
            </a:pPr>
            <a:r>
              <a:rPr lang="en" sz="2900">
                <a:solidFill>
                  <a:schemeClr val="lt1"/>
                </a:solidFill>
              </a:rPr>
              <a:t>Personal Touch</a:t>
            </a:r>
            <a:endParaRPr sz="2900">
              <a:solidFill>
                <a:schemeClr val="lt1"/>
              </a:solidFill>
            </a:endParaRPr>
          </a:p>
          <a:p>
            <a:pPr indent="-412750" lvl="0" marL="457200" rtl="0" algn="ctr">
              <a:spcBef>
                <a:spcPts val="0"/>
              </a:spcBef>
              <a:spcAft>
                <a:spcPts val="0"/>
              </a:spcAft>
              <a:buClr>
                <a:schemeClr val="lt1"/>
              </a:buClr>
              <a:buSzPts val="2900"/>
              <a:buChar char="●"/>
            </a:pPr>
            <a:r>
              <a:rPr lang="en" sz="2900">
                <a:solidFill>
                  <a:schemeClr val="lt1"/>
                </a:solidFill>
              </a:rPr>
              <a:t>Agent Transfer</a:t>
            </a:r>
            <a:endParaRPr sz="2900">
              <a:solidFill>
                <a:schemeClr val="lt1"/>
              </a:solidFill>
            </a:endParaRPr>
          </a:p>
          <a:p>
            <a:pPr indent="-412750" lvl="0" marL="457200" rtl="0" algn="ctr">
              <a:spcBef>
                <a:spcPts val="0"/>
              </a:spcBef>
              <a:spcAft>
                <a:spcPts val="0"/>
              </a:spcAft>
              <a:buClr>
                <a:schemeClr val="lt1"/>
              </a:buClr>
              <a:buSzPts val="2900"/>
              <a:buChar char="●"/>
            </a:pPr>
            <a:r>
              <a:rPr lang="en" sz="2900">
                <a:solidFill>
                  <a:schemeClr val="lt1"/>
                </a:solidFill>
              </a:rPr>
              <a:t>Response Details &amp; Confirmation</a:t>
            </a:r>
            <a:endParaRPr sz="2900">
              <a:solidFill>
                <a:schemeClr val="lt1"/>
              </a:solidFill>
            </a:endParaRPr>
          </a:p>
          <a:p>
            <a:pPr indent="-412750" lvl="0" marL="457200" rtl="0" algn="ctr">
              <a:spcBef>
                <a:spcPts val="0"/>
              </a:spcBef>
              <a:spcAft>
                <a:spcPts val="0"/>
              </a:spcAft>
              <a:buClr>
                <a:schemeClr val="lt1"/>
              </a:buClr>
              <a:buSzPts val="2900"/>
              <a:buChar char="●"/>
            </a:pPr>
            <a:r>
              <a:rPr lang="en" sz="2900">
                <a:solidFill>
                  <a:schemeClr val="lt1"/>
                </a:solidFill>
              </a:rPr>
              <a:t>Dynamic </a:t>
            </a:r>
            <a:r>
              <a:rPr lang="en" sz="2900">
                <a:solidFill>
                  <a:schemeClr val="lt1"/>
                </a:solidFill>
              </a:rPr>
              <a:t>Data Retrieval </a:t>
            </a:r>
            <a:endParaRPr sz="2900">
              <a:solidFill>
                <a:schemeClr val="lt1"/>
              </a:solidFill>
            </a:endParaRPr>
          </a:p>
          <a:p>
            <a:pPr indent="0" lvl="0" marL="457200" rtl="0" algn="ctr">
              <a:spcBef>
                <a:spcPts val="0"/>
              </a:spcBef>
              <a:spcAft>
                <a:spcPts val="0"/>
              </a:spcAft>
              <a:buNone/>
            </a:pPr>
            <a:r>
              <a:t/>
            </a:r>
            <a:endParaRPr sz="294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Teammates’ Project Roles</a:t>
            </a:r>
            <a:endParaRPr/>
          </a:p>
        </p:txBody>
      </p:sp>
      <p:sp>
        <p:nvSpPr>
          <p:cNvPr id="143" name="Google Shape;14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44" name="Google Shape;144;p17"/>
          <p:cNvGrpSpPr/>
          <p:nvPr/>
        </p:nvGrpSpPr>
        <p:grpSpPr>
          <a:xfrm>
            <a:off x="0" y="1189989"/>
            <a:ext cx="2214600" cy="3473236"/>
            <a:chOff x="0" y="1189989"/>
            <a:chExt cx="2214600" cy="3473236"/>
          </a:xfrm>
        </p:grpSpPr>
        <p:sp>
          <p:nvSpPr>
            <p:cNvPr id="145" name="Google Shape;145;p17"/>
            <p:cNvSpPr/>
            <p:nvPr/>
          </p:nvSpPr>
          <p:spPr>
            <a:xfrm>
              <a:off x="0" y="1189989"/>
              <a:ext cx="2214600" cy="669000"/>
            </a:xfrm>
            <a:prstGeom prst="homePlate">
              <a:avLst>
                <a:gd fmla="val 50000" name="adj"/>
              </a:avLst>
            </a:prstGeom>
            <a:solidFill>
              <a:srgbClr val="4C113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pen Sans"/>
                  <a:ea typeface="Open Sans"/>
                  <a:cs typeface="Open Sans"/>
                  <a:sym typeface="Open Sans"/>
                </a:rPr>
                <a:t>Loretta</a:t>
              </a:r>
              <a:endParaRPr sz="1200">
                <a:solidFill>
                  <a:srgbClr val="FFFFFF"/>
                </a:solidFill>
                <a:latin typeface="Open Sans"/>
                <a:ea typeface="Open Sans"/>
                <a:cs typeface="Open Sans"/>
                <a:sym typeface="Open Sans"/>
              </a:endParaRPr>
            </a:p>
          </p:txBody>
        </p:sp>
        <p:sp>
          <p:nvSpPr>
            <p:cNvPr id="146" name="Google Shape;146;p17"/>
            <p:cNvSpPr txBox="1"/>
            <p:nvPr/>
          </p:nvSpPr>
          <p:spPr>
            <a:xfrm>
              <a:off x="295050" y="2057125"/>
              <a:ext cx="1624500" cy="26061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EDT and AI essentials</a:t>
              </a:r>
              <a:endParaRPr sz="900">
                <a:solidFill>
                  <a:schemeClr val="dk2"/>
                </a:solidFill>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Intent design</a:t>
              </a:r>
              <a:endParaRPr sz="900">
                <a:solidFill>
                  <a:schemeClr val="dk2"/>
                </a:solidFill>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Conversation flow design</a:t>
              </a:r>
              <a:endParaRPr sz="900">
                <a:solidFill>
                  <a:schemeClr val="dk2"/>
                </a:solidFill>
                <a:latin typeface="Open Sans"/>
                <a:ea typeface="Open Sans"/>
                <a:cs typeface="Open Sans"/>
                <a:sym typeface="Open Sans"/>
              </a:endParaRPr>
            </a:p>
            <a:p>
              <a:pPr indent="-292100" lvl="0" marL="285750" rtl="0" algn="l">
                <a:lnSpc>
                  <a:spcPct val="115000"/>
                </a:lnSpc>
                <a:spcBef>
                  <a:spcPts val="0"/>
                </a:spcBef>
                <a:spcAft>
                  <a:spcPts val="0"/>
                </a:spcAft>
                <a:buSzPts val="1000"/>
                <a:buFont typeface="Open Sans"/>
                <a:buChar char="●"/>
              </a:pPr>
              <a:r>
                <a:rPr b="1" i="1" lang="en" sz="1000">
                  <a:latin typeface="Open Sans"/>
                  <a:ea typeface="Open Sans"/>
                  <a:cs typeface="Open Sans"/>
                  <a:sym typeface="Open Sans"/>
                </a:rPr>
                <a:t>Solution development (lead)</a:t>
              </a:r>
              <a:endParaRPr b="1" i="1" sz="1000">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Training &amp; testing</a:t>
              </a:r>
              <a:endParaRPr sz="900">
                <a:solidFill>
                  <a:schemeClr val="dk2"/>
                </a:solidFill>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Future plans, tracking, monitoring</a:t>
              </a:r>
              <a:endParaRPr sz="900">
                <a:solidFill>
                  <a:schemeClr val="dk2"/>
                </a:solidFill>
                <a:latin typeface="Open Sans"/>
                <a:ea typeface="Open Sans"/>
                <a:cs typeface="Open Sans"/>
                <a:sym typeface="Open Sans"/>
              </a:endParaRPr>
            </a:p>
          </p:txBody>
        </p:sp>
      </p:grpSp>
      <p:grpSp>
        <p:nvGrpSpPr>
          <p:cNvPr id="147" name="Google Shape;147;p17"/>
          <p:cNvGrpSpPr/>
          <p:nvPr/>
        </p:nvGrpSpPr>
        <p:grpSpPr>
          <a:xfrm>
            <a:off x="1838325" y="1189775"/>
            <a:ext cx="2064000" cy="3217850"/>
            <a:chOff x="1838325" y="1189775"/>
            <a:chExt cx="2064000" cy="3217850"/>
          </a:xfrm>
        </p:grpSpPr>
        <p:sp>
          <p:nvSpPr>
            <p:cNvPr id="148" name="Google Shape;148;p17"/>
            <p:cNvSpPr/>
            <p:nvPr/>
          </p:nvSpPr>
          <p:spPr>
            <a:xfrm>
              <a:off x="1838325" y="1189775"/>
              <a:ext cx="2064000" cy="669000"/>
            </a:xfrm>
            <a:prstGeom prst="chevron">
              <a:avLst>
                <a:gd fmla="val 50000" name="adj"/>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pen Sans"/>
                  <a:ea typeface="Open Sans"/>
                  <a:cs typeface="Open Sans"/>
                  <a:sym typeface="Open Sans"/>
                </a:rPr>
                <a:t>Annie</a:t>
              </a:r>
              <a:r>
                <a:rPr lang="en" sz="1200">
                  <a:solidFill>
                    <a:srgbClr val="FFFFFF"/>
                  </a:solidFill>
                  <a:latin typeface="Open Sans"/>
                  <a:ea typeface="Open Sans"/>
                  <a:cs typeface="Open Sans"/>
                  <a:sym typeface="Open Sans"/>
                </a:rPr>
                <a:t> </a:t>
              </a:r>
              <a:endParaRPr sz="1200">
                <a:solidFill>
                  <a:srgbClr val="FFFFFF"/>
                </a:solidFill>
                <a:latin typeface="Open Sans"/>
                <a:ea typeface="Open Sans"/>
                <a:cs typeface="Open Sans"/>
                <a:sym typeface="Open Sans"/>
              </a:endParaRPr>
            </a:p>
          </p:txBody>
        </p:sp>
        <p:sp>
          <p:nvSpPr>
            <p:cNvPr id="149" name="Google Shape;149;p17"/>
            <p:cNvSpPr txBox="1"/>
            <p:nvPr/>
          </p:nvSpPr>
          <p:spPr>
            <a:xfrm>
              <a:off x="2017250" y="2057125"/>
              <a:ext cx="1624500" cy="2350500"/>
            </a:xfrm>
            <a:prstGeom prst="rect">
              <a:avLst/>
            </a:prstGeom>
            <a:noFill/>
            <a:ln>
              <a:noFill/>
            </a:ln>
          </p:spPr>
          <p:txBody>
            <a:bodyPr anchorCtr="0" anchor="t" bIns="91425" lIns="91425" spcFirstLastPara="1" rIns="91425" wrap="square" tIns="91425">
              <a:noAutofit/>
            </a:bodyPr>
            <a:lstStyle/>
            <a:p>
              <a:pPr indent="-292100" lvl="0" marL="285750" rtl="0" algn="l">
                <a:lnSpc>
                  <a:spcPct val="115000"/>
                </a:lnSpc>
                <a:spcBef>
                  <a:spcPts val="0"/>
                </a:spcBef>
                <a:spcAft>
                  <a:spcPts val="0"/>
                </a:spcAft>
                <a:buSzPts val="1000"/>
                <a:buFont typeface="Open Sans"/>
                <a:buChar char="●"/>
              </a:pPr>
              <a:r>
                <a:rPr b="1" i="1" lang="en" sz="1000">
                  <a:latin typeface="Open Sans"/>
                  <a:ea typeface="Open Sans"/>
                  <a:cs typeface="Open Sans"/>
                  <a:sym typeface="Open Sans"/>
                </a:rPr>
                <a:t>EDT and AI essentials (lead)</a:t>
              </a:r>
              <a:endParaRPr b="1" i="1" sz="1000">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Intent design</a:t>
              </a:r>
              <a:endParaRPr sz="900">
                <a:solidFill>
                  <a:schemeClr val="dk2"/>
                </a:solidFill>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Conversation flow design</a:t>
              </a:r>
              <a:endParaRPr sz="900">
                <a:solidFill>
                  <a:schemeClr val="dk2"/>
                </a:solidFill>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Training &amp; testing</a:t>
              </a:r>
              <a:endParaRPr sz="900">
                <a:solidFill>
                  <a:schemeClr val="dk2"/>
                </a:solidFill>
                <a:latin typeface="Open Sans"/>
                <a:ea typeface="Open Sans"/>
                <a:cs typeface="Open Sans"/>
                <a:sym typeface="Open Sans"/>
              </a:endParaRPr>
            </a:p>
            <a:p>
              <a:pPr indent="0" lvl="0" marL="0" rtl="0" algn="l">
                <a:lnSpc>
                  <a:spcPct val="115000"/>
                </a:lnSpc>
                <a:spcBef>
                  <a:spcPts val="0"/>
                </a:spcBef>
                <a:spcAft>
                  <a:spcPts val="0"/>
                </a:spcAft>
                <a:buNone/>
              </a:pPr>
              <a:br>
                <a:rPr lang="en" sz="900">
                  <a:solidFill>
                    <a:schemeClr val="dk2"/>
                  </a:solidFill>
                  <a:latin typeface="Open Sans"/>
                  <a:ea typeface="Open Sans"/>
                  <a:cs typeface="Open Sans"/>
                  <a:sym typeface="Open Sans"/>
                </a:rPr>
              </a:br>
              <a:r>
                <a:rPr lang="en" sz="900">
                  <a:solidFill>
                    <a:schemeClr val="dk2"/>
                  </a:solidFill>
                  <a:latin typeface="Open Sans"/>
                  <a:ea typeface="Open Sans"/>
                  <a:cs typeface="Open Sans"/>
                  <a:sym typeface="Open Sans"/>
                </a:rPr>
                <a:t>/* affected by COVID </a:t>
              </a:r>
              <a:endParaRPr sz="900">
                <a:solidFill>
                  <a:schemeClr val="dk2"/>
                </a:solidFill>
                <a:latin typeface="Open Sans"/>
                <a:ea typeface="Open Sans"/>
                <a:cs typeface="Open Sans"/>
                <a:sym typeface="Open Sans"/>
              </a:endParaRPr>
            </a:p>
          </p:txBody>
        </p:sp>
      </p:grpSp>
      <p:grpSp>
        <p:nvGrpSpPr>
          <p:cNvPr id="150" name="Google Shape;150;p17"/>
          <p:cNvGrpSpPr/>
          <p:nvPr/>
        </p:nvGrpSpPr>
        <p:grpSpPr>
          <a:xfrm>
            <a:off x="3516750" y="1189775"/>
            <a:ext cx="2064000" cy="3736850"/>
            <a:chOff x="3516750" y="1189775"/>
            <a:chExt cx="2064000" cy="3736850"/>
          </a:xfrm>
        </p:grpSpPr>
        <p:sp>
          <p:nvSpPr>
            <p:cNvPr id="151" name="Google Shape;151;p17"/>
            <p:cNvSpPr/>
            <p:nvPr/>
          </p:nvSpPr>
          <p:spPr>
            <a:xfrm>
              <a:off x="3516750" y="1189775"/>
              <a:ext cx="2064000" cy="669000"/>
            </a:xfrm>
            <a:prstGeom prst="chevron">
              <a:avLst>
                <a:gd fmla="val 50000" name="adj"/>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pen Sans"/>
                  <a:ea typeface="Open Sans"/>
                  <a:cs typeface="Open Sans"/>
                  <a:sym typeface="Open Sans"/>
                </a:rPr>
                <a:t>Kwang Meng</a:t>
              </a:r>
              <a:r>
                <a:rPr lang="en" sz="1200">
                  <a:solidFill>
                    <a:srgbClr val="FFFFFF"/>
                  </a:solidFill>
                  <a:latin typeface="Open Sans"/>
                  <a:ea typeface="Open Sans"/>
                  <a:cs typeface="Open Sans"/>
                  <a:sym typeface="Open Sans"/>
                </a:rPr>
                <a:t> </a:t>
              </a:r>
              <a:endParaRPr sz="1200">
                <a:solidFill>
                  <a:srgbClr val="FFFFFF"/>
                </a:solidFill>
                <a:latin typeface="Open Sans"/>
                <a:ea typeface="Open Sans"/>
                <a:cs typeface="Open Sans"/>
                <a:sym typeface="Open Sans"/>
              </a:endParaRPr>
            </a:p>
          </p:txBody>
        </p:sp>
        <p:sp>
          <p:nvSpPr>
            <p:cNvPr id="152" name="Google Shape;152;p17"/>
            <p:cNvSpPr txBox="1"/>
            <p:nvPr/>
          </p:nvSpPr>
          <p:spPr>
            <a:xfrm>
              <a:off x="3739450" y="2057125"/>
              <a:ext cx="1624500" cy="28695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EDT and AI essentials</a:t>
              </a:r>
              <a:endParaRPr sz="900">
                <a:solidFill>
                  <a:schemeClr val="dk2"/>
                </a:solidFill>
                <a:latin typeface="Open Sans"/>
                <a:ea typeface="Open Sans"/>
                <a:cs typeface="Open Sans"/>
                <a:sym typeface="Open Sans"/>
              </a:endParaRPr>
            </a:p>
            <a:p>
              <a:pPr indent="-292100" lvl="0" marL="285750" rtl="0" algn="l">
                <a:lnSpc>
                  <a:spcPct val="115000"/>
                </a:lnSpc>
                <a:spcBef>
                  <a:spcPts val="0"/>
                </a:spcBef>
                <a:spcAft>
                  <a:spcPts val="0"/>
                </a:spcAft>
                <a:buSzPts val="1000"/>
                <a:buFont typeface="Open Sans"/>
                <a:buChar char="●"/>
              </a:pPr>
              <a:r>
                <a:rPr b="1" i="1" lang="en" sz="1000">
                  <a:latin typeface="Open Sans"/>
                  <a:ea typeface="Open Sans"/>
                  <a:cs typeface="Open Sans"/>
                  <a:sym typeface="Open Sans"/>
                </a:rPr>
                <a:t>Project planning (lead)</a:t>
              </a:r>
              <a:endParaRPr b="1" i="1" sz="1000">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Intent design</a:t>
              </a:r>
              <a:endParaRPr sz="900">
                <a:solidFill>
                  <a:schemeClr val="dk2"/>
                </a:solidFill>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Conversation flow design</a:t>
              </a:r>
              <a:endParaRPr sz="900">
                <a:solidFill>
                  <a:schemeClr val="dk2"/>
                </a:solidFill>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Solution development</a:t>
              </a:r>
              <a:endParaRPr sz="900">
                <a:solidFill>
                  <a:schemeClr val="dk2"/>
                </a:solidFill>
                <a:latin typeface="Open Sans"/>
                <a:ea typeface="Open Sans"/>
                <a:cs typeface="Open Sans"/>
                <a:sym typeface="Open Sans"/>
              </a:endParaRPr>
            </a:p>
            <a:p>
              <a:pPr indent="-292100" lvl="0" marL="285750" rtl="0" algn="l">
                <a:lnSpc>
                  <a:spcPct val="115000"/>
                </a:lnSpc>
                <a:spcBef>
                  <a:spcPts val="0"/>
                </a:spcBef>
                <a:spcAft>
                  <a:spcPts val="0"/>
                </a:spcAft>
                <a:buSzPts val="1000"/>
                <a:buFont typeface="Open Sans"/>
                <a:buChar char="●"/>
              </a:pPr>
              <a:r>
                <a:rPr b="1" i="1" lang="en" sz="1000">
                  <a:latin typeface="Open Sans"/>
                  <a:ea typeface="Open Sans"/>
                  <a:cs typeface="Open Sans"/>
                  <a:sym typeface="Open Sans"/>
                </a:rPr>
                <a:t>Training &amp; testing (lead)</a:t>
              </a:r>
              <a:endParaRPr b="1" i="1" sz="1000">
                <a:latin typeface="Open Sans"/>
                <a:ea typeface="Open Sans"/>
                <a:cs typeface="Open Sans"/>
                <a:sym typeface="Open Sans"/>
              </a:endParaRPr>
            </a:p>
          </p:txBody>
        </p:sp>
      </p:grpSp>
      <p:grpSp>
        <p:nvGrpSpPr>
          <p:cNvPr id="153" name="Google Shape;153;p17"/>
          <p:cNvGrpSpPr/>
          <p:nvPr/>
        </p:nvGrpSpPr>
        <p:grpSpPr>
          <a:xfrm>
            <a:off x="6874025" y="1189775"/>
            <a:ext cx="2064000" cy="3217850"/>
            <a:chOff x="6874025" y="1189775"/>
            <a:chExt cx="2064000" cy="3217850"/>
          </a:xfrm>
        </p:grpSpPr>
        <p:sp>
          <p:nvSpPr>
            <p:cNvPr id="154" name="Google Shape;154;p17"/>
            <p:cNvSpPr/>
            <p:nvPr/>
          </p:nvSpPr>
          <p:spPr>
            <a:xfrm>
              <a:off x="6874025" y="1189775"/>
              <a:ext cx="2064000" cy="669000"/>
            </a:xfrm>
            <a:prstGeom prst="chevron">
              <a:avLst>
                <a:gd fmla="val 50000" name="adj"/>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pen Sans"/>
                  <a:ea typeface="Open Sans"/>
                  <a:cs typeface="Open Sans"/>
                  <a:sym typeface="Open Sans"/>
                </a:rPr>
                <a:t>Welson</a:t>
              </a:r>
              <a:endParaRPr sz="1200">
                <a:solidFill>
                  <a:srgbClr val="FFFFFF"/>
                </a:solidFill>
                <a:latin typeface="Open Sans"/>
                <a:ea typeface="Open Sans"/>
                <a:cs typeface="Open Sans"/>
                <a:sym typeface="Open Sans"/>
              </a:endParaRPr>
            </a:p>
          </p:txBody>
        </p:sp>
        <p:sp>
          <p:nvSpPr>
            <p:cNvPr id="155" name="Google Shape;155;p17"/>
            <p:cNvSpPr txBox="1"/>
            <p:nvPr/>
          </p:nvSpPr>
          <p:spPr>
            <a:xfrm>
              <a:off x="7183850" y="2057125"/>
              <a:ext cx="1754100" cy="23505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Business case</a:t>
              </a:r>
              <a:endParaRPr sz="900">
                <a:solidFill>
                  <a:schemeClr val="dk2"/>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EDT and AI essentials</a:t>
              </a:r>
              <a:endParaRPr sz="900">
                <a:solidFill>
                  <a:schemeClr val="dk2"/>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Intent design</a:t>
              </a:r>
              <a:endParaRPr sz="900">
                <a:solidFill>
                  <a:schemeClr val="dk2"/>
                </a:solidFill>
                <a:latin typeface="Open Sans"/>
                <a:ea typeface="Open Sans"/>
                <a:cs typeface="Open Sans"/>
                <a:sym typeface="Open Sans"/>
              </a:endParaRPr>
            </a:p>
            <a:p>
              <a:pPr indent="-292100" lvl="0" marL="457200" rtl="0" algn="l">
                <a:lnSpc>
                  <a:spcPct val="115000"/>
                </a:lnSpc>
                <a:spcBef>
                  <a:spcPts val="0"/>
                </a:spcBef>
                <a:spcAft>
                  <a:spcPts val="0"/>
                </a:spcAft>
                <a:buSzPts val="1000"/>
                <a:buFont typeface="Open Sans"/>
                <a:buChar char="●"/>
              </a:pPr>
              <a:r>
                <a:rPr b="1" i="1" lang="en" sz="1000">
                  <a:latin typeface="Open Sans"/>
                  <a:ea typeface="Open Sans"/>
                  <a:cs typeface="Open Sans"/>
                  <a:sym typeface="Open Sans"/>
                </a:rPr>
                <a:t>Conversation flow design (lead)</a:t>
              </a:r>
              <a:endParaRPr b="1" i="1" sz="1000">
                <a:latin typeface="Open Sans"/>
                <a:ea typeface="Open Sans"/>
                <a:cs typeface="Open Sans"/>
                <a:sym typeface="Open Sans"/>
              </a:endParaRPr>
            </a:p>
            <a:p>
              <a:pPr indent="-285750" lvl="0" marL="45720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Solution development</a:t>
              </a:r>
              <a:endParaRPr sz="900">
                <a:solidFill>
                  <a:schemeClr val="dk2"/>
                </a:solidFill>
                <a:latin typeface="Open Sans"/>
                <a:ea typeface="Open Sans"/>
                <a:cs typeface="Open Sans"/>
                <a:sym typeface="Open Sans"/>
              </a:endParaRPr>
            </a:p>
            <a:p>
              <a:pPr indent="-285750" lvl="0" marL="45720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Training &amp; testing</a:t>
              </a:r>
              <a:endParaRPr sz="900">
                <a:solidFill>
                  <a:schemeClr val="dk2"/>
                </a:solidFill>
                <a:latin typeface="Open Sans"/>
                <a:ea typeface="Open Sans"/>
                <a:cs typeface="Open Sans"/>
                <a:sym typeface="Open Sans"/>
              </a:endParaRPr>
            </a:p>
          </p:txBody>
        </p:sp>
      </p:grpSp>
      <p:grpSp>
        <p:nvGrpSpPr>
          <p:cNvPr id="156" name="Google Shape;156;p17"/>
          <p:cNvGrpSpPr/>
          <p:nvPr/>
        </p:nvGrpSpPr>
        <p:grpSpPr>
          <a:xfrm>
            <a:off x="5195350" y="1189775"/>
            <a:ext cx="2064000" cy="3217850"/>
            <a:chOff x="5195350" y="1189775"/>
            <a:chExt cx="2064000" cy="3217850"/>
          </a:xfrm>
        </p:grpSpPr>
        <p:sp>
          <p:nvSpPr>
            <p:cNvPr id="157" name="Google Shape;157;p17"/>
            <p:cNvSpPr/>
            <p:nvPr/>
          </p:nvSpPr>
          <p:spPr>
            <a:xfrm>
              <a:off x="5195350" y="1189775"/>
              <a:ext cx="2064000" cy="669000"/>
            </a:xfrm>
            <a:prstGeom prst="chevron">
              <a:avLst>
                <a:gd fmla="val 50000" name="adj"/>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Open Sans"/>
                  <a:ea typeface="Open Sans"/>
                  <a:cs typeface="Open Sans"/>
                  <a:sym typeface="Open Sans"/>
                </a:rPr>
                <a:t>Niithiya</a:t>
              </a:r>
              <a:endParaRPr sz="1200">
                <a:solidFill>
                  <a:srgbClr val="FFFFFF"/>
                </a:solidFill>
                <a:latin typeface="Open Sans"/>
                <a:ea typeface="Open Sans"/>
                <a:cs typeface="Open Sans"/>
                <a:sym typeface="Open Sans"/>
              </a:endParaRPr>
            </a:p>
          </p:txBody>
        </p:sp>
        <p:sp>
          <p:nvSpPr>
            <p:cNvPr id="158" name="Google Shape;158;p17"/>
            <p:cNvSpPr txBox="1"/>
            <p:nvPr/>
          </p:nvSpPr>
          <p:spPr>
            <a:xfrm>
              <a:off x="5461650" y="2057125"/>
              <a:ext cx="1624500" cy="23505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EDT and AI essentials</a:t>
              </a:r>
              <a:endParaRPr sz="900">
                <a:solidFill>
                  <a:schemeClr val="dk2"/>
                </a:solidFill>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Intent design</a:t>
              </a:r>
              <a:endParaRPr sz="900">
                <a:solidFill>
                  <a:schemeClr val="dk2"/>
                </a:solidFill>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Conversation flow design </a:t>
              </a:r>
              <a:endParaRPr sz="900">
                <a:solidFill>
                  <a:schemeClr val="dk2"/>
                </a:solidFill>
                <a:latin typeface="Open Sans"/>
                <a:ea typeface="Open Sans"/>
                <a:cs typeface="Open Sans"/>
                <a:sym typeface="Open Sans"/>
              </a:endParaRPr>
            </a:p>
            <a:p>
              <a:pPr indent="-292100" lvl="0" marL="285750" rtl="0" algn="l">
                <a:lnSpc>
                  <a:spcPct val="115000"/>
                </a:lnSpc>
                <a:spcBef>
                  <a:spcPts val="0"/>
                </a:spcBef>
                <a:spcAft>
                  <a:spcPts val="0"/>
                </a:spcAft>
                <a:buSzPts val="1000"/>
                <a:buFont typeface="Open Sans"/>
                <a:buChar char="●"/>
              </a:pPr>
              <a:r>
                <a:rPr b="1" i="1" lang="en" sz="1000">
                  <a:latin typeface="Open Sans"/>
                  <a:ea typeface="Open Sans"/>
                  <a:cs typeface="Open Sans"/>
                  <a:sym typeface="Open Sans"/>
                </a:rPr>
                <a:t>Solution development (lead)</a:t>
              </a:r>
              <a:endParaRPr b="1" i="1" sz="1000">
                <a:latin typeface="Open Sans"/>
                <a:ea typeface="Open Sans"/>
                <a:cs typeface="Open Sans"/>
                <a:sym typeface="Open Sans"/>
              </a:endParaRPr>
            </a:p>
            <a:p>
              <a:pPr indent="-285750" lvl="0" marL="285750" rtl="0" algn="l">
                <a:lnSpc>
                  <a:spcPct val="115000"/>
                </a:lnSpc>
                <a:spcBef>
                  <a:spcPts val="0"/>
                </a:spcBef>
                <a:spcAft>
                  <a:spcPts val="0"/>
                </a:spcAft>
                <a:buClr>
                  <a:schemeClr val="dk2"/>
                </a:buClr>
                <a:buSzPts val="900"/>
                <a:buFont typeface="Open Sans"/>
                <a:buChar char="●"/>
              </a:pPr>
              <a:r>
                <a:rPr lang="en" sz="900">
                  <a:solidFill>
                    <a:schemeClr val="dk2"/>
                  </a:solidFill>
                  <a:latin typeface="Open Sans"/>
                  <a:ea typeface="Open Sans"/>
                  <a:cs typeface="Open Sans"/>
                  <a:sym typeface="Open Sans"/>
                </a:rPr>
                <a:t>Training &amp; testing</a:t>
              </a:r>
              <a:endParaRPr sz="900">
                <a:solidFill>
                  <a:schemeClr val="dk2"/>
                </a:solidFill>
                <a:latin typeface="Open Sans"/>
                <a:ea typeface="Open Sans"/>
                <a:cs typeface="Open Sans"/>
                <a:sym typeface="Open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38" name="Google Shape;538;p62"/>
          <p:cNvSpPr txBox="1"/>
          <p:nvPr>
            <p:ph idx="1" type="body"/>
          </p:nvPr>
        </p:nvSpPr>
        <p:spPr>
          <a:xfrm>
            <a:off x="465125" y="2835125"/>
            <a:ext cx="30714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Personal Touch </a:t>
            </a:r>
            <a:endParaRPr sz="3200"/>
          </a:p>
        </p:txBody>
      </p:sp>
      <p:pic>
        <p:nvPicPr>
          <p:cNvPr id="539" name="Google Shape;539;p62"/>
          <p:cNvPicPr preferRelativeResize="0"/>
          <p:nvPr/>
        </p:nvPicPr>
        <p:blipFill>
          <a:blip r:embed="rId3">
            <a:alphaModFix/>
          </a:blip>
          <a:stretch>
            <a:fillRect/>
          </a:stretch>
        </p:blipFill>
        <p:spPr>
          <a:xfrm>
            <a:off x="4430042" y="111825"/>
            <a:ext cx="4076122" cy="3910715"/>
          </a:xfrm>
          <a:prstGeom prst="rect">
            <a:avLst/>
          </a:prstGeom>
          <a:noFill/>
          <a:ln>
            <a:noFill/>
          </a:ln>
        </p:spPr>
      </p:pic>
      <p:pic>
        <p:nvPicPr>
          <p:cNvPr id="540" name="Google Shape;540;p62"/>
          <p:cNvPicPr preferRelativeResize="0"/>
          <p:nvPr/>
        </p:nvPicPr>
        <p:blipFill>
          <a:blip r:embed="rId4">
            <a:alphaModFix/>
          </a:blip>
          <a:stretch>
            <a:fillRect/>
          </a:stretch>
        </p:blipFill>
        <p:spPr>
          <a:xfrm>
            <a:off x="4379906" y="4099458"/>
            <a:ext cx="4176393" cy="675592"/>
          </a:xfrm>
          <a:prstGeom prst="rect">
            <a:avLst/>
          </a:prstGeom>
          <a:noFill/>
          <a:ln>
            <a:noFill/>
          </a:ln>
        </p:spPr>
      </p:pic>
      <p:pic>
        <p:nvPicPr>
          <p:cNvPr id="541" name="Google Shape;541;p62"/>
          <p:cNvPicPr preferRelativeResize="0"/>
          <p:nvPr/>
        </p:nvPicPr>
        <p:blipFill>
          <a:blip r:embed="rId5">
            <a:alphaModFix/>
          </a:blip>
          <a:stretch>
            <a:fillRect/>
          </a:stretch>
        </p:blipFill>
        <p:spPr>
          <a:xfrm>
            <a:off x="1285050" y="1352475"/>
            <a:ext cx="1431550" cy="1431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47" name="Google Shape;547;p63"/>
          <p:cNvSpPr txBox="1"/>
          <p:nvPr>
            <p:ph idx="1" type="body"/>
          </p:nvPr>
        </p:nvSpPr>
        <p:spPr>
          <a:xfrm>
            <a:off x="-37350" y="2818475"/>
            <a:ext cx="22824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Agent Transfer</a:t>
            </a:r>
            <a:endParaRPr sz="3200"/>
          </a:p>
        </p:txBody>
      </p:sp>
      <p:pic>
        <p:nvPicPr>
          <p:cNvPr id="548" name="Google Shape;548;p63"/>
          <p:cNvPicPr preferRelativeResize="0"/>
          <p:nvPr/>
        </p:nvPicPr>
        <p:blipFill>
          <a:blip r:embed="rId3">
            <a:alphaModFix/>
          </a:blip>
          <a:stretch>
            <a:fillRect/>
          </a:stretch>
        </p:blipFill>
        <p:spPr>
          <a:xfrm>
            <a:off x="627600" y="1689850"/>
            <a:ext cx="952500" cy="952500"/>
          </a:xfrm>
          <a:prstGeom prst="rect">
            <a:avLst/>
          </a:prstGeom>
          <a:noFill/>
          <a:ln>
            <a:noFill/>
          </a:ln>
        </p:spPr>
      </p:pic>
      <p:grpSp>
        <p:nvGrpSpPr>
          <p:cNvPr id="549" name="Google Shape;549;p63"/>
          <p:cNvGrpSpPr/>
          <p:nvPr/>
        </p:nvGrpSpPr>
        <p:grpSpPr>
          <a:xfrm>
            <a:off x="2246650" y="151536"/>
            <a:ext cx="5461150" cy="4779550"/>
            <a:chOff x="2246650" y="245975"/>
            <a:chExt cx="5461150" cy="4779550"/>
          </a:xfrm>
        </p:grpSpPr>
        <p:pic>
          <p:nvPicPr>
            <p:cNvPr id="550" name="Google Shape;550;p63"/>
            <p:cNvPicPr preferRelativeResize="0"/>
            <p:nvPr/>
          </p:nvPicPr>
          <p:blipFill>
            <a:blip r:embed="rId4">
              <a:alphaModFix/>
            </a:blip>
            <a:stretch>
              <a:fillRect/>
            </a:stretch>
          </p:blipFill>
          <p:spPr>
            <a:xfrm>
              <a:off x="2246650" y="245975"/>
              <a:ext cx="5461150" cy="4779550"/>
            </a:xfrm>
            <a:prstGeom prst="rect">
              <a:avLst/>
            </a:prstGeom>
            <a:noFill/>
            <a:ln>
              <a:noFill/>
            </a:ln>
          </p:spPr>
        </p:pic>
        <p:sp>
          <p:nvSpPr>
            <p:cNvPr id="551" name="Google Shape;551;p63"/>
            <p:cNvSpPr/>
            <p:nvPr/>
          </p:nvSpPr>
          <p:spPr>
            <a:xfrm>
              <a:off x="2275000" y="666025"/>
              <a:ext cx="705600" cy="547200"/>
            </a:xfrm>
            <a:prstGeom prst="rect">
              <a:avLst/>
            </a:prstGeom>
            <a:solidFill>
              <a:srgbClr val="F48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I looked at the quote for biz cards but it’s too ex. Do you have any discount?</a:t>
              </a:r>
              <a:endParaRPr sz="500"/>
            </a:p>
          </p:txBody>
        </p:sp>
        <p:sp>
          <p:nvSpPr>
            <p:cNvPr id="552" name="Google Shape;552;p63"/>
            <p:cNvSpPr/>
            <p:nvPr/>
          </p:nvSpPr>
          <p:spPr>
            <a:xfrm>
              <a:off x="6648300" y="1261875"/>
              <a:ext cx="705600" cy="400200"/>
            </a:xfrm>
            <a:prstGeom prst="rect">
              <a:avLst/>
            </a:prstGeom>
            <a:solidFill>
              <a:srgbClr val="F48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Can you sign an NDA with me?</a:t>
              </a:r>
              <a:endParaRPr sz="500"/>
            </a:p>
          </p:txBody>
        </p:sp>
        <p:sp>
          <p:nvSpPr>
            <p:cNvPr id="553" name="Google Shape;553;p63"/>
            <p:cNvSpPr/>
            <p:nvPr/>
          </p:nvSpPr>
          <p:spPr>
            <a:xfrm>
              <a:off x="2510575" y="3640025"/>
              <a:ext cx="705600" cy="431700"/>
            </a:xfrm>
            <a:prstGeom prst="rect">
              <a:avLst/>
            </a:prstGeom>
            <a:solidFill>
              <a:srgbClr val="F48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How far is your office from the mrt?</a:t>
              </a:r>
              <a:endParaRPr sz="500"/>
            </a:p>
          </p:txBody>
        </p:sp>
        <p:sp>
          <p:nvSpPr>
            <p:cNvPr id="554" name="Google Shape;554;p63"/>
            <p:cNvSpPr/>
            <p:nvPr/>
          </p:nvSpPr>
          <p:spPr>
            <a:xfrm>
              <a:off x="6622800" y="3675200"/>
              <a:ext cx="705600" cy="547200"/>
            </a:xfrm>
            <a:prstGeom prst="rect">
              <a:avLst/>
            </a:prstGeom>
            <a:solidFill>
              <a:srgbClr val="F48F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500"/>
                <a:t>Where is the nearest car park?</a:t>
              </a:r>
              <a:endParaRPr sz="500"/>
            </a:p>
          </p:txBody>
        </p:sp>
        <p:pic>
          <p:nvPicPr>
            <p:cNvPr id="555" name="Google Shape;555;p63"/>
            <p:cNvPicPr preferRelativeResize="0"/>
            <p:nvPr/>
          </p:nvPicPr>
          <p:blipFill rotWithShape="1">
            <a:blip r:embed="rId4">
              <a:alphaModFix/>
            </a:blip>
            <a:srcRect b="82952" l="67781" r="17708" t="5598"/>
            <a:stretch/>
          </p:blipFill>
          <p:spPr>
            <a:xfrm>
              <a:off x="6622800" y="322175"/>
              <a:ext cx="792374" cy="547200"/>
            </a:xfrm>
            <a:prstGeom prst="rect">
              <a:avLst/>
            </a:prstGeom>
            <a:noFill/>
            <a:ln>
              <a:noFill/>
            </a:ln>
          </p:spPr>
        </p:pic>
        <p:pic>
          <p:nvPicPr>
            <p:cNvPr id="556" name="Google Shape;556;p63"/>
            <p:cNvPicPr preferRelativeResize="0"/>
            <p:nvPr/>
          </p:nvPicPr>
          <p:blipFill rotWithShape="1">
            <a:blip r:embed="rId4">
              <a:alphaModFix/>
            </a:blip>
            <a:srcRect b="95971" l="84635" r="0" t="0"/>
            <a:stretch/>
          </p:blipFill>
          <p:spPr>
            <a:xfrm>
              <a:off x="2275000" y="291325"/>
              <a:ext cx="839050" cy="192524"/>
            </a:xfrm>
            <a:prstGeom prst="rect">
              <a:avLst/>
            </a:prstGeom>
            <a:noFill/>
            <a:ln>
              <a:noFill/>
            </a:ln>
          </p:spPr>
        </p:pic>
        <p:pic>
          <p:nvPicPr>
            <p:cNvPr id="557" name="Google Shape;557;p63"/>
            <p:cNvPicPr preferRelativeResize="0"/>
            <p:nvPr/>
          </p:nvPicPr>
          <p:blipFill rotWithShape="1">
            <a:blip r:embed="rId4">
              <a:alphaModFix/>
            </a:blip>
            <a:srcRect b="65417" l="2495" r="85203" t="28860"/>
            <a:stretch/>
          </p:blipFill>
          <p:spPr>
            <a:xfrm>
              <a:off x="2291913" y="3008275"/>
              <a:ext cx="671773" cy="273475"/>
            </a:xfrm>
            <a:prstGeom prst="rect">
              <a:avLst/>
            </a:prstGeom>
            <a:noFill/>
            <a:ln>
              <a:noFill/>
            </a:ln>
          </p:spPr>
        </p:pic>
      </p:grpSp>
      <p:sp>
        <p:nvSpPr>
          <p:cNvPr id="558" name="Google Shape;558;p63"/>
          <p:cNvSpPr/>
          <p:nvPr/>
        </p:nvSpPr>
        <p:spPr>
          <a:xfrm>
            <a:off x="1634245" y="569981"/>
            <a:ext cx="548700" cy="547200"/>
          </a:xfrm>
          <a:prstGeom prst="ellipse">
            <a:avLst/>
          </a:prstGeom>
          <a:solidFill>
            <a:srgbClr val="741B4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1</a:t>
            </a:r>
            <a:endParaRPr b="1" sz="3000">
              <a:solidFill>
                <a:schemeClr val="lt1"/>
              </a:solidFill>
              <a:latin typeface="Open Sans"/>
              <a:ea typeface="Open Sans"/>
              <a:cs typeface="Open Sans"/>
              <a:sym typeface="Open Sans"/>
            </a:endParaRPr>
          </a:p>
        </p:txBody>
      </p:sp>
      <p:sp>
        <p:nvSpPr>
          <p:cNvPr id="559" name="Google Shape;559;p63"/>
          <p:cNvSpPr/>
          <p:nvPr/>
        </p:nvSpPr>
        <p:spPr>
          <a:xfrm>
            <a:off x="1634238" y="3461391"/>
            <a:ext cx="548700" cy="547200"/>
          </a:xfrm>
          <a:prstGeom prst="ellipse">
            <a:avLst/>
          </a:prstGeom>
          <a:solidFill>
            <a:srgbClr val="741B4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3</a:t>
            </a:r>
            <a:endParaRPr b="1" sz="3000">
              <a:solidFill>
                <a:schemeClr val="lt1"/>
              </a:solidFill>
              <a:latin typeface="Open Sans"/>
              <a:ea typeface="Open Sans"/>
              <a:cs typeface="Open Sans"/>
              <a:sym typeface="Open Sans"/>
            </a:endParaRPr>
          </a:p>
        </p:txBody>
      </p:sp>
      <p:sp>
        <p:nvSpPr>
          <p:cNvPr id="560" name="Google Shape;560;p63"/>
          <p:cNvSpPr/>
          <p:nvPr/>
        </p:nvSpPr>
        <p:spPr>
          <a:xfrm>
            <a:off x="7559250" y="1117174"/>
            <a:ext cx="548700" cy="547200"/>
          </a:xfrm>
          <a:prstGeom prst="ellipse">
            <a:avLst/>
          </a:prstGeom>
          <a:solidFill>
            <a:srgbClr val="741B47"/>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2</a:t>
            </a:r>
            <a:endParaRPr b="1" sz="3000">
              <a:solidFill>
                <a:schemeClr val="lt1"/>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566" name="Google Shape;566;p64"/>
          <p:cNvSpPr txBox="1"/>
          <p:nvPr>
            <p:ph idx="1" type="body"/>
          </p:nvPr>
        </p:nvSpPr>
        <p:spPr>
          <a:xfrm>
            <a:off x="0" y="0"/>
            <a:ext cx="63354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Response Details &amp; Confirmation</a:t>
            </a:r>
            <a:endParaRPr sz="3200"/>
          </a:p>
        </p:txBody>
      </p:sp>
      <p:pic>
        <p:nvPicPr>
          <p:cNvPr id="567" name="Google Shape;567;p64"/>
          <p:cNvPicPr preferRelativeResize="0"/>
          <p:nvPr/>
        </p:nvPicPr>
        <p:blipFill>
          <a:blip r:embed="rId3">
            <a:alphaModFix/>
          </a:blip>
          <a:stretch>
            <a:fillRect/>
          </a:stretch>
        </p:blipFill>
        <p:spPr>
          <a:xfrm>
            <a:off x="212025" y="675000"/>
            <a:ext cx="2575075" cy="3266675"/>
          </a:xfrm>
          <a:prstGeom prst="rect">
            <a:avLst/>
          </a:prstGeom>
          <a:noFill/>
          <a:ln>
            <a:noFill/>
          </a:ln>
        </p:spPr>
      </p:pic>
      <p:pic>
        <p:nvPicPr>
          <p:cNvPr id="568" name="Google Shape;568;p64"/>
          <p:cNvPicPr preferRelativeResize="0"/>
          <p:nvPr/>
        </p:nvPicPr>
        <p:blipFill>
          <a:blip r:embed="rId4">
            <a:alphaModFix/>
          </a:blip>
          <a:stretch>
            <a:fillRect/>
          </a:stretch>
        </p:blipFill>
        <p:spPr>
          <a:xfrm>
            <a:off x="3205300" y="675000"/>
            <a:ext cx="2331420" cy="3266675"/>
          </a:xfrm>
          <a:prstGeom prst="rect">
            <a:avLst/>
          </a:prstGeom>
          <a:noFill/>
          <a:ln>
            <a:noFill/>
          </a:ln>
        </p:spPr>
      </p:pic>
      <p:cxnSp>
        <p:nvCxnSpPr>
          <p:cNvPr id="569" name="Google Shape;569;p64"/>
          <p:cNvCxnSpPr/>
          <p:nvPr/>
        </p:nvCxnSpPr>
        <p:spPr>
          <a:xfrm>
            <a:off x="2993500" y="598800"/>
            <a:ext cx="5400" cy="4280700"/>
          </a:xfrm>
          <a:prstGeom prst="straightConnector1">
            <a:avLst/>
          </a:prstGeom>
          <a:noFill/>
          <a:ln cap="flat" cmpd="sng" w="28575">
            <a:solidFill>
              <a:srgbClr val="741B47"/>
            </a:solidFill>
            <a:prstDash val="solid"/>
            <a:round/>
            <a:headEnd len="med" w="med" type="none"/>
            <a:tailEnd len="med" w="med" type="none"/>
          </a:ln>
        </p:spPr>
      </p:cxnSp>
      <p:pic>
        <p:nvPicPr>
          <p:cNvPr id="570" name="Google Shape;570;p64"/>
          <p:cNvPicPr preferRelativeResize="0"/>
          <p:nvPr/>
        </p:nvPicPr>
        <p:blipFill>
          <a:blip r:embed="rId5">
            <a:alphaModFix/>
          </a:blip>
          <a:stretch>
            <a:fillRect/>
          </a:stretch>
        </p:blipFill>
        <p:spPr>
          <a:xfrm>
            <a:off x="6015572" y="606263"/>
            <a:ext cx="2575075" cy="3231906"/>
          </a:xfrm>
          <a:prstGeom prst="rect">
            <a:avLst/>
          </a:prstGeom>
          <a:noFill/>
          <a:ln>
            <a:noFill/>
          </a:ln>
        </p:spPr>
      </p:pic>
      <p:cxnSp>
        <p:nvCxnSpPr>
          <p:cNvPr id="571" name="Google Shape;571;p64"/>
          <p:cNvCxnSpPr/>
          <p:nvPr/>
        </p:nvCxnSpPr>
        <p:spPr>
          <a:xfrm>
            <a:off x="5738725" y="598800"/>
            <a:ext cx="5400" cy="4280700"/>
          </a:xfrm>
          <a:prstGeom prst="straightConnector1">
            <a:avLst/>
          </a:prstGeom>
          <a:noFill/>
          <a:ln cap="flat" cmpd="sng" w="28575">
            <a:solidFill>
              <a:srgbClr val="741B47"/>
            </a:solidFill>
            <a:prstDash val="solid"/>
            <a:round/>
            <a:headEnd len="med" w="med" type="none"/>
            <a:tailEnd len="med" w="med" type="none"/>
          </a:ln>
        </p:spPr>
      </p:cxnSp>
      <p:sp>
        <p:nvSpPr>
          <p:cNvPr id="572" name="Google Shape;572;p64"/>
          <p:cNvSpPr/>
          <p:nvPr/>
        </p:nvSpPr>
        <p:spPr>
          <a:xfrm>
            <a:off x="5991676" y="2876425"/>
            <a:ext cx="2868900" cy="897000"/>
          </a:xfrm>
          <a:prstGeom prst="ellipse">
            <a:avLst/>
          </a:prstGeom>
          <a:noFill/>
          <a:ln cap="flat" cmpd="sng" w="1905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4"/>
          <p:cNvSpPr/>
          <p:nvPr/>
        </p:nvSpPr>
        <p:spPr>
          <a:xfrm>
            <a:off x="67750" y="3043025"/>
            <a:ext cx="2770200" cy="860100"/>
          </a:xfrm>
          <a:prstGeom prst="ellipse">
            <a:avLst/>
          </a:prstGeom>
          <a:noFill/>
          <a:ln cap="flat" cmpd="sng" w="1905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4"/>
          <p:cNvSpPr/>
          <p:nvPr/>
        </p:nvSpPr>
        <p:spPr>
          <a:xfrm>
            <a:off x="3037925" y="3192050"/>
            <a:ext cx="2601300" cy="813300"/>
          </a:xfrm>
          <a:prstGeom prst="ellipse">
            <a:avLst/>
          </a:prstGeom>
          <a:noFill/>
          <a:ln cap="flat" cmpd="sng" w="1905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4"/>
          <p:cNvSpPr/>
          <p:nvPr/>
        </p:nvSpPr>
        <p:spPr>
          <a:xfrm>
            <a:off x="946000" y="4043425"/>
            <a:ext cx="960000" cy="960000"/>
          </a:xfrm>
          <a:prstGeom prst="ellipse">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4"/>
          <p:cNvSpPr txBox="1"/>
          <p:nvPr/>
        </p:nvSpPr>
        <p:spPr>
          <a:xfrm>
            <a:off x="1112950" y="4292575"/>
            <a:ext cx="679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PT Sans Narrow"/>
                <a:ea typeface="PT Sans Narrow"/>
                <a:cs typeface="PT Sans Narrow"/>
                <a:sym typeface="PT Sans Narrow"/>
              </a:rPr>
              <a:t>URLs</a:t>
            </a:r>
            <a:endParaRPr b="1" sz="1800">
              <a:solidFill>
                <a:schemeClr val="lt1"/>
              </a:solidFill>
              <a:latin typeface="PT Sans Narrow"/>
              <a:ea typeface="PT Sans Narrow"/>
              <a:cs typeface="PT Sans Narrow"/>
              <a:sym typeface="PT Sans Narrow"/>
            </a:endParaRPr>
          </a:p>
        </p:txBody>
      </p:sp>
      <p:sp>
        <p:nvSpPr>
          <p:cNvPr id="577" name="Google Shape;577;p64"/>
          <p:cNvSpPr/>
          <p:nvPr/>
        </p:nvSpPr>
        <p:spPr>
          <a:xfrm>
            <a:off x="3943450" y="4043425"/>
            <a:ext cx="960000" cy="960000"/>
          </a:xfrm>
          <a:prstGeom prst="ellipse">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4"/>
          <p:cNvSpPr txBox="1"/>
          <p:nvPr/>
        </p:nvSpPr>
        <p:spPr>
          <a:xfrm>
            <a:off x="3943450" y="4292575"/>
            <a:ext cx="1003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PT Sans Narrow"/>
                <a:ea typeface="PT Sans Narrow"/>
                <a:cs typeface="PT Sans Narrow"/>
                <a:sym typeface="PT Sans Narrow"/>
              </a:rPr>
              <a:t>Fragment</a:t>
            </a:r>
            <a:endParaRPr b="1" sz="1800">
              <a:solidFill>
                <a:schemeClr val="lt1"/>
              </a:solidFill>
              <a:latin typeface="PT Sans Narrow"/>
              <a:ea typeface="PT Sans Narrow"/>
              <a:cs typeface="PT Sans Narrow"/>
              <a:sym typeface="PT Sans Narrow"/>
            </a:endParaRPr>
          </a:p>
        </p:txBody>
      </p:sp>
      <p:sp>
        <p:nvSpPr>
          <p:cNvPr id="579" name="Google Shape;579;p64"/>
          <p:cNvSpPr/>
          <p:nvPr/>
        </p:nvSpPr>
        <p:spPr>
          <a:xfrm>
            <a:off x="7137100" y="4043425"/>
            <a:ext cx="960000" cy="960000"/>
          </a:xfrm>
          <a:prstGeom prst="ellipse">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4"/>
          <p:cNvSpPr txBox="1"/>
          <p:nvPr/>
        </p:nvSpPr>
        <p:spPr>
          <a:xfrm>
            <a:off x="7054150" y="4292575"/>
            <a:ext cx="1151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PT Sans Narrow"/>
                <a:ea typeface="PT Sans Narrow"/>
                <a:cs typeface="PT Sans Narrow"/>
                <a:sym typeface="PT Sans Narrow"/>
              </a:rPr>
              <a:t>Confirmation</a:t>
            </a:r>
            <a:endParaRPr b="1" sz="1600">
              <a:solidFill>
                <a:schemeClr val="lt1"/>
              </a:solidFill>
              <a:latin typeface="PT Sans Narrow"/>
              <a:ea typeface="PT Sans Narrow"/>
              <a:cs typeface="PT Sans Narrow"/>
              <a:sym typeface="PT Sans Narro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pic>
        <p:nvPicPr>
          <p:cNvPr id="585" name="Google Shape;585;p65"/>
          <p:cNvPicPr preferRelativeResize="0"/>
          <p:nvPr/>
        </p:nvPicPr>
        <p:blipFill>
          <a:blip r:embed="rId3">
            <a:alphaModFix/>
          </a:blip>
          <a:stretch>
            <a:fillRect/>
          </a:stretch>
        </p:blipFill>
        <p:spPr>
          <a:xfrm rot="10366376">
            <a:off x="5989013" y="109425"/>
            <a:ext cx="614000" cy="614000"/>
          </a:xfrm>
          <a:prstGeom prst="rect">
            <a:avLst/>
          </a:prstGeom>
          <a:noFill/>
          <a:ln>
            <a:noFill/>
          </a:ln>
        </p:spPr>
      </p:pic>
      <p:sp>
        <p:nvSpPr>
          <p:cNvPr id="586" name="Google Shape;58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7" name="Google Shape;587;p65"/>
          <p:cNvPicPr preferRelativeResize="0"/>
          <p:nvPr/>
        </p:nvPicPr>
        <p:blipFill rotWithShape="1">
          <a:blip r:embed="rId4">
            <a:alphaModFix/>
          </a:blip>
          <a:srcRect b="0" l="0" r="0" t="3465"/>
          <a:stretch/>
        </p:blipFill>
        <p:spPr>
          <a:xfrm>
            <a:off x="-12" y="2170513"/>
            <a:ext cx="3002475" cy="1574502"/>
          </a:xfrm>
          <a:prstGeom prst="rect">
            <a:avLst/>
          </a:prstGeom>
          <a:noFill/>
          <a:ln cap="flat" cmpd="sng" w="9525">
            <a:solidFill>
              <a:srgbClr val="4C1130"/>
            </a:solidFill>
            <a:prstDash val="solid"/>
            <a:round/>
            <a:headEnd len="sm" w="sm" type="none"/>
            <a:tailEnd len="sm" w="sm" type="none"/>
          </a:ln>
        </p:spPr>
      </p:pic>
      <p:pic>
        <p:nvPicPr>
          <p:cNvPr id="588" name="Google Shape;588;p65"/>
          <p:cNvPicPr preferRelativeResize="0"/>
          <p:nvPr/>
        </p:nvPicPr>
        <p:blipFill>
          <a:blip r:embed="rId5">
            <a:alphaModFix/>
          </a:blip>
          <a:stretch>
            <a:fillRect/>
          </a:stretch>
        </p:blipFill>
        <p:spPr>
          <a:xfrm>
            <a:off x="3193275" y="1542127"/>
            <a:ext cx="3368900" cy="2496401"/>
          </a:xfrm>
          <a:prstGeom prst="rect">
            <a:avLst/>
          </a:prstGeom>
          <a:noFill/>
          <a:ln cap="flat" cmpd="sng" w="9525">
            <a:solidFill>
              <a:srgbClr val="4C1130"/>
            </a:solidFill>
            <a:prstDash val="solid"/>
            <a:round/>
            <a:headEnd len="sm" w="sm" type="none"/>
            <a:tailEnd len="sm" w="sm" type="none"/>
          </a:ln>
          <a:effectLst>
            <a:outerShdw blurRad="57150" rotWithShape="0" algn="bl" dir="5400000" dist="19050">
              <a:srgbClr val="000000">
                <a:alpha val="50000"/>
              </a:srgbClr>
            </a:outerShdw>
          </a:effectLst>
        </p:spPr>
      </p:pic>
      <p:pic>
        <p:nvPicPr>
          <p:cNvPr id="589" name="Google Shape;589;p65"/>
          <p:cNvPicPr preferRelativeResize="0"/>
          <p:nvPr/>
        </p:nvPicPr>
        <p:blipFill rotWithShape="1">
          <a:blip r:embed="rId6">
            <a:alphaModFix/>
          </a:blip>
          <a:srcRect b="2808" l="0" r="0" t="0"/>
          <a:stretch/>
        </p:blipFill>
        <p:spPr>
          <a:xfrm>
            <a:off x="6752971" y="1542125"/>
            <a:ext cx="2083854" cy="2496400"/>
          </a:xfrm>
          <a:prstGeom prst="rect">
            <a:avLst/>
          </a:prstGeom>
          <a:noFill/>
          <a:ln cap="flat" cmpd="sng" w="19050">
            <a:solidFill>
              <a:srgbClr val="4C1130"/>
            </a:solidFill>
            <a:prstDash val="solid"/>
            <a:round/>
            <a:headEnd len="sm" w="sm" type="none"/>
            <a:tailEnd len="sm" w="sm" type="none"/>
          </a:ln>
        </p:spPr>
      </p:pic>
      <p:sp>
        <p:nvSpPr>
          <p:cNvPr id="590" name="Google Shape;590;p65"/>
          <p:cNvSpPr txBox="1"/>
          <p:nvPr>
            <p:ph type="title"/>
          </p:nvPr>
        </p:nvSpPr>
        <p:spPr>
          <a:xfrm>
            <a:off x="0" y="62725"/>
            <a:ext cx="65631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t>Dynamic Data Retrieval using Webhooks </a:t>
            </a:r>
            <a:endParaRPr sz="3200"/>
          </a:p>
          <a:p>
            <a:pPr indent="0" lvl="0" marL="0" rtl="0" algn="l">
              <a:spcBef>
                <a:spcPts val="0"/>
              </a:spcBef>
              <a:spcAft>
                <a:spcPts val="0"/>
              </a:spcAft>
              <a:buSzPts val="990"/>
              <a:buNone/>
            </a:pPr>
            <a:r>
              <a:t/>
            </a:r>
            <a:endParaRPr sz="3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596" name="Google Shape;596;p66"/>
          <p:cNvPicPr preferRelativeResize="0"/>
          <p:nvPr/>
        </p:nvPicPr>
        <p:blipFill>
          <a:blip r:embed="rId3">
            <a:alphaModFix/>
          </a:blip>
          <a:stretch>
            <a:fillRect/>
          </a:stretch>
        </p:blipFill>
        <p:spPr>
          <a:xfrm>
            <a:off x="6367700" y="-2"/>
            <a:ext cx="614020" cy="614000"/>
          </a:xfrm>
          <a:prstGeom prst="rect">
            <a:avLst/>
          </a:prstGeom>
          <a:noFill/>
          <a:ln>
            <a:noFill/>
          </a:ln>
        </p:spPr>
      </p:pic>
      <p:pic>
        <p:nvPicPr>
          <p:cNvPr id="597" name="Google Shape;597;p66"/>
          <p:cNvPicPr preferRelativeResize="0"/>
          <p:nvPr/>
        </p:nvPicPr>
        <p:blipFill>
          <a:blip r:embed="rId4">
            <a:alphaModFix/>
          </a:blip>
          <a:stretch>
            <a:fillRect/>
          </a:stretch>
        </p:blipFill>
        <p:spPr>
          <a:xfrm>
            <a:off x="-3663" y="2112775"/>
            <a:ext cx="3002450" cy="613999"/>
          </a:xfrm>
          <a:prstGeom prst="rect">
            <a:avLst/>
          </a:prstGeom>
          <a:noFill/>
          <a:ln>
            <a:noFill/>
          </a:ln>
        </p:spPr>
      </p:pic>
      <p:pic>
        <p:nvPicPr>
          <p:cNvPr id="598" name="Google Shape;598;p66"/>
          <p:cNvPicPr preferRelativeResize="0"/>
          <p:nvPr/>
        </p:nvPicPr>
        <p:blipFill>
          <a:blip r:embed="rId5">
            <a:alphaModFix/>
          </a:blip>
          <a:stretch>
            <a:fillRect/>
          </a:stretch>
        </p:blipFill>
        <p:spPr>
          <a:xfrm>
            <a:off x="2998775" y="961601"/>
            <a:ext cx="3368925" cy="2732135"/>
          </a:xfrm>
          <a:prstGeom prst="rect">
            <a:avLst/>
          </a:prstGeom>
          <a:noFill/>
          <a:ln cap="flat" cmpd="sng" w="9525">
            <a:solidFill>
              <a:srgbClr val="4C1130"/>
            </a:solidFill>
            <a:prstDash val="solid"/>
            <a:round/>
            <a:headEnd len="sm" w="sm" type="none"/>
            <a:tailEnd len="sm" w="sm" type="none"/>
          </a:ln>
        </p:spPr>
      </p:pic>
      <p:pic>
        <p:nvPicPr>
          <p:cNvPr id="599" name="Google Shape;599;p66"/>
          <p:cNvPicPr preferRelativeResize="0"/>
          <p:nvPr/>
        </p:nvPicPr>
        <p:blipFill>
          <a:blip r:embed="rId6">
            <a:alphaModFix/>
          </a:blip>
          <a:stretch>
            <a:fillRect/>
          </a:stretch>
        </p:blipFill>
        <p:spPr>
          <a:xfrm>
            <a:off x="6503801" y="961600"/>
            <a:ext cx="2528137" cy="2732125"/>
          </a:xfrm>
          <a:prstGeom prst="rect">
            <a:avLst/>
          </a:prstGeom>
          <a:noFill/>
          <a:ln cap="flat" cmpd="sng" w="9525">
            <a:solidFill>
              <a:srgbClr val="4C1130"/>
            </a:solidFill>
            <a:prstDash val="solid"/>
            <a:round/>
            <a:headEnd len="sm" w="sm" type="none"/>
            <a:tailEnd len="sm" w="sm" type="none"/>
          </a:ln>
        </p:spPr>
      </p:pic>
      <p:sp>
        <p:nvSpPr>
          <p:cNvPr id="600" name="Google Shape;600;p66"/>
          <p:cNvSpPr txBox="1"/>
          <p:nvPr>
            <p:ph idx="1" type="body"/>
          </p:nvPr>
        </p:nvSpPr>
        <p:spPr>
          <a:xfrm>
            <a:off x="0" y="7600"/>
            <a:ext cx="66111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Dynamic Data Retrieval using </a:t>
            </a:r>
            <a:r>
              <a:rPr lang="en" sz="3200"/>
              <a:t>Search Skill</a:t>
            </a:r>
            <a:endParaRPr sz="3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67"/>
          <p:cNvSpPr txBox="1"/>
          <p:nvPr>
            <p:ph type="title"/>
          </p:nvPr>
        </p:nvSpPr>
        <p:spPr>
          <a:xfrm>
            <a:off x="0" y="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Watson Assistant Training &amp; Testing</a:t>
            </a:r>
            <a:endParaRPr/>
          </a:p>
        </p:txBody>
      </p:sp>
      <p:pic>
        <p:nvPicPr>
          <p:cNvPr id="607" name="Google Shape;607;p67"/>
          <p:cNvPicPr preferRelativeResize="0"/>
          <p:nvPr/>
        </p:nvPicPr>
        <p:blipFill rotWithShape="1">
          <a:blip r:embed="rId3">
            <a:alphaModFix/>
          </a:blip>
          <a:srcRect b="35971" l="0" r="0" t="0"/>
          <a:stretch/>
        </p:blipFill>
        <p:spPr>
          <a:xfrm>
            <a:off x="76200" y="618914"/>
            <a:ext cx="2276967" cy="2027586"/>
          </a:xfrm>
          <a:prstGeom prst="rect">
            <a:avLst/>
          </a:prstGeom>
          <a:noFill/>
          <a:ln cap="flat" cmpd="sng" w="19050">
            <a:solidFill>
              <a:srgbClr val="741B47"/>
            </a:solidFill>
            <a:prstDash val="solid"/>
            <a:round/>
            <a:headEnd len="sm" w="sm" type="none"/>
            <a:tailEnd len="sm" w="sm" type="none"/>
          </a:ln>
        </p:spPr>
      </p:pic>
      <p:sp>
        <p:nvSpPr>
          <p:cNvPr id="608" name="Google Shape;608;p67"/>
          <p:cNvSpPr txBox="1"/>
          <p:nvPr/>
        </p:nvSpPr>
        <p:spPr>
          <a:xfrm>
            <a:off x="0" y="2583730"/>
            <a:ext cx="2355929" cy="553968"/>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4C1130"/>
                </a:solidFill>
                <a:latin typeface="Open Sans"/>
                <a:ea typeface="Open Sans"/>
                <a:cs typeface="Open Sans"/>
                <a:sym typeface="Open Sans"/>
              </a:rPr>
              <a:t>Stage 1: PrintBot doesn’t recognise question</a:t>
            </a:r>
            <a:endParaRPr b="1" sz="1200">
              <a:solidFill>
                <a:srgbClr val="4C1130"/>
              </a:solidFill>
              <a:latin typeface="Open Sans"/>
              <a:ea typeface="Open Sans"/>
              <a:cs typeface="Open Sans"/>
              <a:sym typeface="Open Sans"/>
            </a:endParaRPr>
          </a:p>
        </p:txBody>
      </p:sp>
      <p:grpSp>
        <p:nvGrpSpPr>
          <p:cNvPr id="609" name="Google Shape;609;p67"/>
          <p:cNvGrpSpPr/>
          <p:nvPr/>
        </p:nvGrpSpPr>
        <p:grpSpPr>
          <a:xfrm>
            <a:off x="2051835" y="2869641"/>
            <a:ext cx="2634826" cy="1817578"/>
            <a:chOff x="2051847" y="2923591"/>
            <a:chExt cx="2634826" cy="1817578"/>
          </a:xfrm>
        </p:grpSpPr>
        <p:pic>
          <p:nvPicPr>
            <p:cNvPr id="610" name="Google Shape;610;p67"/>
            <p:cNvPicPr preferRelativeResize="0"/>
            <p:nvPr/>
          </p:nvPicPr>
          <p:blipFill>
            <a:blip r:embed="rId4">
              <a:alphaModFix/>
            </a:blip>
            <a:stretch>
              <a:fillRect/>
            </a:stretch>
          </p:blipFill>
          <p:spPr>
            <a:xfrm>
              <a:off x="2210553" y="2923591"/>
              <a:ext cx="2317412" cy="1817578"/>
            </a:xfrm>
            <a:prstGeom prst="rect">
              <a:avLst/>
            </a:prstGeom>
            <a:noFill/>
            <a:ln cap="flat" cmpd="sng" w="19050">
              <a:solidFill>
                <a:srgbClr val="741B47"/>
              </a:solidFill>
              <a:prstDash val="solid"/>
              <a:round/>
              <a:headEnd len="sm" w="sm" type="none"/>
              <a:tailEnd len="sm" w="sm" type="none"/>
            </a:ln>
          </p:spPr>
        </p:pic>
        <p:sp>
          <p:nvSpPr>
            <p:cNvPr id="611" name="Google Shape;611;p67"/>
            <p:cNvSpPr/>
            <p:nvPr/>
          </p:nvSpPr>
          <p:spPr>
            <a:xfrm>
              <a:off x="2051847" y="3242676"/>
              <a:ext cx="2634826" cy="481376"/>
            </a:xfrm>
            <a:prstGeom prst="ellipse">
              <a:avLst/>
            </a:prstGeom>
            <a:noFill/>
            <a:ln cap="flat" cmpd="sng" w="1905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67"/>
          <p:cNvSpPr txBox="1"/>
          <p:nvPr/>
        </p:nvSpPr>
        <p:spPr>
          <a:xfrm>
            <a:off x="2191298" y="4704008"/>
            <a:ext cx="2355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4C1130"/>
                </a:solidFill>
                <a:latin typeface="Open Sans"/>
                <a:ea typeface="Open Sans"/>
                <a:cs typeface="Open Sans"/>
                <a:sym typeface="Open Sans"/>
              </a:rPr>
              <a:t>Stage 2: Tracking error</a:t>
            </a:r>
            <a:endParaRPr b="1" sz="1200">
              <a:solidFill>
                <a:srgbClr val="4C1130"/>
              </a:solidFill>
              <a:latin typeface="Open Sans"/>
              <a:ea typeface="Open Sans"/>
              <a:cs typeface="Open Sans"/>
              <a:sym typeface="Open Sans"/>
            </a:endParaRPr>
          </a:p>
        </p:txBody>
      </p:sp>
      <p:grpSp>
        <p:nvGrpSpPr>
          <p:cNvPr id="613" name="Google Shape;613;p67"/>
          <p:cNvGrpSpPr/>
          <p:nvPr/>
        </p:nvGrpSpPr>
        <p:grpSpPr>
          <a:xfrm>
            <a:off x="4365351" y="618849"/>
            <a:ext cx="3030957" cy="1883650"/>
            <a:chOff x="4365351" y="618849"/>
            <a:chExt cx="3030957" cy="1883650"/>
          </a:xfrm>
        </p:grpSpPr>
        <p:pic>
          <p:nvPicPr>
            <p:cNvPr id="614" name="Google Shape;614;p67"/>
            <p:cNvPicPr preferRelativeResize="0"/>
            <p:nvPr/>
          </p:nvPicPr>
          <p:blipFill>
            <a:blip r:embed="rId5">
              <a:alphaModFix/>
            </a:blip>
            <a:stretch>
              <a:fillRect/>
            </a:stretch>
          </p:blipFill>
          <p:spPr>
            <a:xfrm>
              <a:off x="4518713" y="618849"/>
              <a:ext cx="2724237" cy="1883650"/>
            </a:xfrm>
            <a:prstGeom prst="rect">
              <a:avLst/>
            </a:prstGeom>
            <a:noFill/>
            <a:ln cap="flat" cmpd="sng" w="19050">
              <a:solidFill>
                <a:srgbClr val="741B47"/>
              </a:solidFill>
              <a:prstDash val="solid"/>
              <a:round/>
              <a:headEnd len="sm" w="sm" type="none"/>
              <a:tailEnd len="sm" w="sm" type="none"/>
            </a:ln>
          </p:spPr>
        </p:pic>
        <p:sp>
          <p:nvSpPr>
            <p:cNvPr id="615" name="Google Shape;615;p67"/>
            <p:cNvSpPr/>
            <p:nvPr/>
          </p:nvSpPr>
          <p:spPr>
            <a:xfrm>
              <a:off x="4365351" y="618862"/>
              <a:ext cx="3030957" cy="553748"/>
            </a:xfrm>
            <a:prstGeom prst="ellipse">
              <a:avLst/>
            </a:prstGeom>
            <a:noFill/>
            <a:ln cap="flat" cmpd="sng" w="1905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 name="Google Shape;616;p67"/>
          <p:cNvSpPr txBox="1"/>
          <p:nvPr/>
        </p:nvSpPr>
        <p:spPr>
          <a:xfrm>
            <a:off x="4660042" y="2539587"/>
            <a:ext cx="244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4C1130"/>
                </a:solidFill>
                <a:latin typeface="Open Sans"/>
                <a:ea typeface="Open Sans"/>
                <a:cs typeface="Open Sans"/>
                <a:sym typeface="Open Sans"/>
              </a:rPr>
              <a:t>Stage 3: Changed Intent</a:t>
            </a:r>
            <a:endParaRPr b="1" sz="1200">
              <a:solidFill>
                <a:srgbClr val="4C1130"/>
              </a:solidFill>
              <a:latin typeface="Open Sans"/>
              <a:ea typeface="Open Sans"/>
              <a:cs typeface="Open Sans"/>
              <a:sym typeface="Open Sans"/>
            </a:endParaRPr>
          </a:p>
        </p:txBody>
      </p:sp>
      <p:pic>
        <p:nvPicPr>
          <p:cNvPr id="617" name="Google Shape;617;p67"/>
          <p:cNvPicPr preferRelativeResize="0"/>
          <p:nvPr/>
        </p:nvPicPr>
        <p:blipFill rotWithShape="1">
          <a:blip r:embed="rId6">
            <a:alphaModFix/>
          </a:blip>
          <a:srcRect b="4979" l="0" r="0" t="0"/>
          <a:stretch/>
        </p:blipFill>
        <p:spPr>
          <a:xfrm>
            <a:off x="6306361" y="2869638"/>
            <a:ext cx="2686050" cy="1910563"/>
          </a:xfrm>
          <a:prstGeom prst="rect">
            <a:avLst/>
          </a:prstGeom>
          <a:noFill/>
          <a:ln cap="flat" cmpd="sng" w="19050">
            <a:solidFill>
              <a:srgbClr val="741B47"/>
            </a:solidFill>
            <a:prstDash val="solid"/>
            <a:round/>
            <a:headEnd len="sm" w="sm" type="none"/>
            <a:tailEnd len="sm" w="sm" type="none"/>
          </a:ln>
        </p:spPr>
      </p:pic>
      <p:sp>
        <p:nvSpPr>
          <p:cNvPr id="618" name="Google Shape;618;p67"/>
          <p:cNvSpPr txBox="1"/>
          <p:nvPr/>
        </p:nvSpPr>
        <p:spPr>
          <a:xfrm>
            <a:off x="6471422" y="4703989"/>
            <a:ext cx="2355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4C1130"/>
                </a:solidFill>
                <a:latin typeface="Open Sans"/>
                <a:ea typeface="Open Sans"/>
                <a:cs typeface="Open Sans"/>
                <a:sym typeface="Open Sans"/>
              </a:rPr>
              <a:t>Stage 4: Problem Resolved</a:t>
            </a:r>
            <a:endParaRPr b="1" sz="1200">
              <a:solidFill>
                <a:srgbClr val="4C1130"/>
              </a:solidFill>
              <a:latin typeface="Open Sans"/>
              <a:ea typeface="Open Sans"/>
              <a:cs typeface="Open Sans"/>
              <a:sym typeface="Open Sans"/>
            </a:endParaRPr>
          </a:p>
        </p:txBody>
      </p:sp>
      <p:cxnSp>
        <p:nvCxnSpPr>
          <p:cNvPr id="619" name="Google Shape;619;p67"/>
          <p:cNvCxnSpPr>
            <a:stCxn id="607" idx="3"/>
            <a:endCxn id="610" idx="0"/>
          </p:cNvCxnSpPr>
          <p:nvPr/>
        </p:nvCxnSpPr>
        <p:spPr>
          <a:xfrm>
            <a:off x="2353167" y="1632707"/>
            <a:ext cx="1016100" cy="1236900"/>
          </a:xfrm>
          <a:prstGeom prst="bentConnector2">
            <a:avLst/>
          </a:prstGeom>
          <a:noFill/>
          <a:ln cap="flat" cmpd="sng" w="28575">
            <a:solidFill>
              <a:srgbClr val="741B47"/>
            </a:solidFill>
            <a:prstDash val="solid"/>
            <a:round/>
            <a:headEnd len="med" w="med" type="none"/>
            <a:tailEnd len="med" w="med" type="triangle"/>
          </a:ln>
        </p:spPr>
      </p:cxnSp>
      <p:cxnSp>
        <p:nvCxnSpPr>
          <p:cNvPr id="620" name="Google Shape;620;p67"/>
          <p:cNvCxnSpPr/>
          <p:nvPr/>
        </p:nvCxnSpPr>
        <p:spPr>
          <a:xfrm>
            <a:off x="7248703" y="1582525"/>
            <a:ext cx="1092300" cy="1290900"/>
          </a:xfrm>
          <a:prstGeom prst="bentConnector2">
            <a:avLst/>
          </a:prstGeom>
          <a:noFill/>
          <a:ln cap="flat" cmpd="sng" w="28575">
            <a:solidFill>
              <a:srgbClr val="741B47"/>
            </a:solidFill>
            <a:prstDash val="solid"/>
            <a:round/>
            <a:headEnd len="med" w="med" type="none"/>
            <a:tailEnd len="med" w="med" type="triangle"/>
          </a:ln>
        </p:spPr>
      </p:cxnSp>
      <p:cxnSp>
        <p:nvCxnSpPr>
          <p:cNvPr id="621" name="Google Shape;621;p67"/>
          <p:cNvCxnSpPr>
            <a:stCxn id="610" idx="3"/>
            <a:endCxn id="616" idx="2"/>
          </p:cNvCxnSpPr>
          <p:nvPr/>
        </p:nvCxnSpPr>
        <p:spPr>
          <a:xfrm flipH="1" rot="10800000">
            <a:off x="4527953" y="2909030"/>
            <a:ext cx="1353000" cy="869400"/>
          </a:xfrm>
          <a:prstGeom prst="bentConnector2">
            <a:avLst/>
          </a:prstGeom>
          <a:noFill/>
          <a:ln cap="flat" cmpd="sng" w="28575">
            <a:solidFill>
              <a:srgbClr val="741B47"/>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627" name="Google Shape;627;p68"/>
          <p:cNvGrpSpPr/>
          <p:nvPr/>
        </p:nvGrpSpPr>
        <p:grpSpPr>
          <a:xfrm>
            <a:off x="66050" y="766650"/>
            <a:ext cx="2026325" cy="2708350"/>
            <a:chOff x="88273" y="590539"/>
            <a:chExt cx="2632616" cy="3518709"/>
          </a:xfrm>
        </p:grpSpPr>
        <p:pic>
          <p:nvPicPr>
            <p:cNvPr id="628" name="Google Shape;628;p68"/>
            <p:cNvPicPr preferRelativeResize="0"/>
            <p:nvPr/>
          </p:nvPicPr>
          <p:blipFill rotWithShape="1">
            <a:blip r:embed="rId3">
              <a:alphaModFix/>
            </a:blip>
            <a:srcRect b="0" l="3235" r="1589" t="0"/>
            <a:stretch/>
          </p:blipFill>
          <p:spPr>
            <a:xfrm>
              <a:off x="88275" y="590550"/>
              <a:ext cx="2595225" cy="2371750"/>
            </a:xfrm>
            <a:prstGeom prst="rect">
              <a:avLst/>
            </a:prstGeom>
            <a:noFill/>
            <a:ln cap="flat" cmpd="sng" w="9525">
              <a:solidFill>
                <a:srgbClr val="741B47"/>
              </a:solidFill>
              <a:prstDash val="solid"/>
              <a:round/>
              <a:headEnd len="sm" w="sm" type="none"/>
              <a:tailEnd len="sm" w="sm" type="none"/>
            </a:ln>
          </p:spPr>
        </p:pic>
        <p:pic>
          <p:nvPicPr>
            <p:cNvPr id="629" name="Google Shape;629;p68"/>
            <p:cNvPicPr preferRelativeResize="0"/>
            <p:nvPr/>
          </p:nvPicPr>
          <p:blipFill rotWithShape="1">
            <a:blip r:embed="rId4">
              <a:alphaModFix/>
            </a:blip>
            <a:srcRect b="58810" l="0" r="0" t="-42682"/>
            <a:stretch/>
          </p:blipFill>
          <p:spPr>
            <a:xfrm>
              <a:off x="88273" y="590539"/>
              <a:ext cx="2632616" cy="3518709"/>
            </a:xfrm>
            <a:prstGeom prst="rect">
              <a:avLst/>
            </a:prstGeom>
            <a:noFill/>
            <a:ln cap="flat" cmpd="sng" w="9525">
              <a:solidFill>
                <a:srgbClr val="741B47"/>
              </a:solidFill>
              <a:prstDash val="solid"/>
              <a:round/>
              <a:headEnd len="sm" w="sm" type="none"/>
              <a:tailEnd len="sm" w="sm" type="none"/>
            </a:ln>
          </p:spPr>
        </p:pic>
      </p:grpSp>
      <p:pic>
        <p:nvPicPr>
          <p:cNvPr id="630" name="Google Shape;630;p68"/>
          <p:cNvPicPr preferRelativeResize="0"/>
          <p:nvPr/>
        </p:nvPicPr>
        <p:blipFill>
          <a:blip r:embed="rId5">
            <a:alphaModFix/>
          </a:blip>
          <a:stretch>
            <a:fillRect/>
          </a:stretch>
        </p:blipFill>
        <p:spPr>
          <a:xfrm>
            <a:off x="6771000" y="766650"/>
            <a:ext cx="2280925" cy="2381245"/>
          </a:xfrm>
          <a:prstGeom prst="rect">
            <a:avLst/>
          </a:prstGeom>
          <a:noFill/>
          <a:ln cap="flat" cmpd="sng" w="9525">
            <a:solidFill>
              <a:srgbClr val="741B47"/>
            </a:solidFill>
            <a:prstDash val="solid"/>
            <a:round/>
            <a:headEnd len="sm" w="sm" type="none"/>
            <a:tailEnd len="sm" w="sm" type="none"/>
          </a:ln>
        </p:spPr>
      </p:pic>
      <p:sp>
        <p:nvSpPr>
          <p:cNvPr id="631" name="Google Shape;631;p68"/>
          <p:cNvSpPr txBox="1"/>
          <p:nvPr>
            <p:ph type="title"/>
          </p:nvPr>
        </p:nvSpPr>
        <p:spPr>
          <a:xfrm>
            <a:off x="0" y="0"/>
            <a:ext cx="62508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Watson Discovery Data Source &amp; Training</a:t>
            </a:r>
            <a:endParaRPr/>
          </a:p>
        </p:txBody>
      </p:sp>
      <p:pic>
        <p:nvPicPr>
          <p:cNvPr id="632" name="Google Shape;632;p68"/>
          <p:cNvPicPr preferRelativeResize="0"/>
          <p:nvPr/>
        </p:nvPicPr>
        <p:blipFill>
          <a:blip r:embed="rId6">
            <a:alphaModFix/>
          </a:blip>
          <a:stretch>
            <a:fillRect/>
          </a:stretch>
        </p:blipFill>
        <p:spPr>
          <a:xfrm>
            <a:off x="2412521" y="3445663"/>
            <a:ext cx="4183191" cy="1601636"/>
          </a:xfrm>
          <a:prstGeom prst="rect">
            <a:avLst/>
          </a:prstGeom>
          <a:noFill/>
          <a:ln>
            <a:noFill/>
          </a:ln>
        </p:spPr>
      </p:pic>
      <p:cxnSp>
        <p:nvCxnSpPr>
          <p:cNvPr id="633" name="Google Shape;633;p68"/>
          <p:cNvCxnSpPr/>
          <p:nvPr/>
        </p:nvCxnSpPr>
        <p:spPr>
          <a:xfrm>
            <a:off x="4427451" y="2283146"/>
            <a:ext cx="12900" cy="1254900"/>
          </a:xfrm>
          <a:prstGeom prst="straightConnector1">
            <a:avLst/>
          </a:prstGeom>
          <a:noFill/>
          <a:ln cap="flat" cmpd="sng" w="19050">
            <a:solidFill>
              <a:srgbClr val="4C1130"/>
            </a:solidFill>
            <a:prstDash val="solid"/>
            <a:round/>
            <a:headEnd len="med" w="med" type="none"/>
            <a:tailEnd len="med" w="med" type="triangle"/>
          </a:ln>
        </p:spPr>
      </p:cxnSp>
      <p:grpSp>
        <p:nvGrpSpPr>
          <p:cNvPr id="634" name="Google Shape;634;p68"/>
          <p:cNvGrpSpPr/>
          <p:nvPr/>
        </p:nvGrpSpPr>
        <p:grpSpPr>
          <a:xfrm>
            <a:off x="2285114" y="766650"/>
            <a:ext cx="4416186" cy="1457246"/>
            <a:chOff x="2285114" y="766650"/>
            <a:chExt cx="4416186" cy="1457246"/>
          </a:xfrm>
        </p:grpSpPr>
        <p:pic>
          <p:nvPicPr>
            <p:cNvPr id="635" name="Google Shape;635;p68"/>
            <p:cNvPicPr preferRelativeResize="0"/>
            <p:nvPr/>
          </p:nvPicPr>
          <p:blipFill>
            <a:blip r:embed="rId7">
              <a:alphaModFix/>
            </a:blip>
            <a:stretch>
              <a:fillRect/>
            </a:stretch>
          </p:blipFill>
          <p:spPr>
            <a:xfrm>
              <a:off x="2285114" y="766662"/>
              <a:ext cx="4297600" cy="1457234"/>
            </a:xfrm>
            <a:prstGeom prst="rect">
              <a:avLst/>
            </a:prstGeom>
            <a:noFill/>
            <a:ln>
              <a:noFill/>
            </a:ln>
          </p:spPr>
        </p:pic>
        <p:sp>
          <p:nvSpPr>
            <p:cNvPr id="636" name="Google Shape;636;p68"/>
            <p:cNvSpPr/>
            <p:nvPr/>
          </p:nvSpPr>
          <p:spPr>
            <a:xfrm>
              <a:off x="5315900" y="766650"/>
              <a:ext cx="1385400" cy="294300"/>
            </a:xfrm>
            <a:prstGeom prst="ellipse">
              <a:avLst/>
            </a:prstGeom>
            <a:noFill/>
            <a:ln cap="flat" cmpd="sng" w="2857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37" name="Google Shape;637;p68"/>
          <p:cNvCxnSpPr/>
          <p:nvPr/>
        </p:nvCxnSpPr>
        <p:spPr>
          <a:xfrm>
            <a:off x="2166530" y="628650"/>
            <a:ext cx="5400" cy="4280700"/>
          </a:xfrm>
          <a:prstGeom prst="straightConnector1">
            <a:avLst/>
          </a:prstGeom>
          <a:noFill/>
          <a:ln cap="flat" cmpd="sng" w="28575">
            <a:solidFill>
              <a:srgbClr val="741B47"/>
            </a:solidFill>
            <a:prstDash val="solid"/>
            <a:round/>
            <a:headEnd len="med" w="med" type="none"/>
            <a:tailEnd len="med" w="med" type="none"/>
          </a:ln>
        </p:spPr>
      </p:cxnSp>
      <p:cxnSp>
        <p:nvCxnSpPr>
          <p:cNvPr id="638" name="Google Shape;638;p68"/>
          <p:cNvCxnSpPr/>
          <p:nvPr/>
        </p:nvCxnSpPr>
        <p:spPr>
          <a:xfrm>
            <a:off x="6695900" y="628650"/>
            <a:ext cx="5400" cy="4280700"/>
          </a:xfrm>
          <a:prstGeom prst="straightConnector1">
            <a:avLst/>
          </a:prstGeom>
          <a:noFill/>
          <a:ln cap="flat" cmpd="sng" w="28575">
            <a:solidFill>
              <a:srgbClr val="741B47"/>
            </a:solidFill>
            <a:prstDash val="solid"/>
            <a:round/>
            <a:headEnd len="med" w="med" type="none"/>
            <a:tailEnd len="med" w="med" type="none"/>
          </a:ln>
        </p:spPr>
      </p:cxnSp>
      <p:sp>
        <p:nvSpPr>
          <p:cNvPr id="639" name="Google Shape;639;p68"/>
          <p:cNvSpPr/>
          <p:nvPr/>
        </p:nvSpPr>
        <p:spPr>
          <a:xfrm>
            <a:off x="616950" y="3666975"/>
            <a:ext cx="1076700" cy="1076700"/>
          </a:xfrm>
          <a:prstGeom prst="ellipse">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8"/>
          <p:cNvSpPr txBox="1"/>
          <p:nvPr/>
        </p:nvSpPr>
        <p:spPr>
          <a:xfrm>
            <a:off x="700350" y="3974475"/>
            <a:ext cx="909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PT Sans Narrow"/>
                <a:ea typeface="PT Sans Narrow"/>
                <a:cs typeface="PT Sans Narrow"/>
                <a:sym typeface="PT Sans Narrow"/>
              </a:rPr>
              <a:t>BEFORE</a:t>
            </a:r>
            <a:endParaRPr b="1" sz="1800">
              <a:solidFill>
                <a:schemeClr val="lt1"/>
              </a:solidFill>
              <a:latin typeface="PT Sans Narrow"/>
              <a:ea typeface="PT Sans Narrow"/>
              <a:cs typeface="PT Sans Narrow"/>
              <a:sym typeface="PT Sans Narrow"/>
            </a:endParaRPr>
          </a:p>
        </p:txBody>
      </p:sp>
      <p:sp>
        <p:nvSpPr>
          <p:cNvPr id="641" name="Google Shape;641;p68"/>
          <p:cNvSpPr/>
          <p:nvPr/>
        </p:nvSpPr>
        <p:spPr>
          <a:xfrm>
            <a:off x="7379600" y="3666975"/>
            <a:ext cx="1076700" cy="1076700"/>
          </a:xfrm>
          <a:prstGeom prst="ellipse">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8"/>
          <p:cNvSpPr txBox="1"/>
          <p:nvPr/>
        </p:nvSpPr>
        <p:spPr>
          <a:xfrm>
            <a:off x="7463000" y="3974475"/>
            <a:ext cx="909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PT Sans Narrow"/>
                <a:ea typeface="PT Sans Narrow"/>
                <a:cs typeface="PT Sans Narrow"/>
                <a:sym typeface="PT Sans Narrow"/>
              </a:rPr>
              <a:t>AFTER</a:t>
            </a:r>
            <a:endParaRPr b="1" sz="1800">
              <a:solidFill>
                <a:schemeClr val="lt1"/>
              </a:solidFill>
              <a:latin typeface="PT Sans Narrow"/>
              <a:ea typeface="PT Sans Narrow"/>
              <a:cs typeface="PT Sans Narrow"/>
              <a:sym typeface="PT Sans Narrow"/>
            </a:endParaRPr>
          </a:p>
        </p:txBody>
      </p:sp>
      <p:sp>
        <p:nvSpPr>
          <p:cNvPr id="643" name="Google Shape;643;p68"/>
          <p:cNvSpPr/>
          <p:nvPr/>
        </p:nvSpPr>
        <p:spPr>
          <a:xfrm>
            <a:off x="4701613" y="2296438"/>
            <a:ext cx="1076700" cy="1076700"/>
          </a:xfrm>
          <a:prstGeom prst="ellipse">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8"/>
          <p:cNvSpPr txBox="1"/>
          <p:nvPr/>
        </p:nvSpPr>
        <p:spPr>
          <a:xfrm>
            <a:off x="4785013" y="2603938"/>
            <a:ext cx="909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PT Sans Narrow"/>
                <a:ea typeface="PT Sans Narrow"/>
                <a:cs typeface="PT Sans Narrow"/>
                <a:sym typeface="PT Sans Narrow"/>
              </a:rPr>
              <a:t>TRAINING</a:t>
            </a:r>
            <a:endParaRPr b="1" sz="1600">
              <a:solidFill>
                <a:schemeClr val="lt1"/>
              </a:solidFill>
              <a:latin typeface="PT Sans Narrow"/>
              <a:ea typeface="PT Sans Narrow"/>
              <a:cs typeface="PT Sans Narrow"/>
              <a:sym typeface="PT Sans Narro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50" name="Google Shape;650;p69"/>
          <p:cNvPicPr preferRelativeResize="0"/>
          <p:nvPr/>
        </p:nvPicPr>
        <p:blipFill>
          <a:blip r:embed="rId3">
            <a:alphaModFix/>
          </a:blip>
          <a:stretch>
            <a:fillRect/>
          </a:stretch>
        </p:blipFill>
        <p:spPr>
          <a:xfrm>
            <a:off x="4095750" y="3405925"/>
            <a:ext cx="952500" cy="952500"/>
          </a:xfrm>
          <a:prstGeom prst="rect">
            <a:avLst/>
          </a:prstGeom>
          <a:noFill/>
          <a:ln>
            <a:noFill/>
          </a:ln>
        </p:spPr>
      </p:pic>
      <p:sp>
        <p:nvSpPr>
          <p:cNvPr id="651" name="Google Shape;651;p69"/>
          <p:cNvSpPr txBox="1"/>
          <p:nvPr>
            <p:ph type="title"/>
          </p:nvPr>
        </p:nvSpPr>
        <p:spPr>
          <a:xfrm>
            <a:off x="416214" y="1651077"/>
            <a:ext cx="85737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Live             Demo</a:t>
            </a:r>
            <a:endParaRPr/>
          </a:p>
        </p:txBody>
      </p:sp>
      <p:pic>
        <p:nvPicPr>
          <p:cNvPr id="652" name="Google Shape;652;p69"/>
          <p:cNvPicPr preferRelativeResize="0"/>
          <p:nvPr/>
        </p:nvPicPr>
        <p:blipFill>
          <a:blip r:embed="rId4">
            <a:alphaModFix/>
          </a:blip>
          <a:stretch>
            <a:fillRect/>
          </a:stretch>
        </p:blipFill>
        <p:spPr>
          <a:xfrm>
            <a:off x="4095750" y="711789"/>
            <a:ext cx="952500" cy="158893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8" name="Google Shape;658;p70"/>
          <p:cNvSpPr txBox="1"/>
          <p:nvPr>
            <p:ph idx="1" type="body"/>
          </p:nvPr>
        </p:nvSpPr>
        <p:spPr>
          <a:xfrm>
            <a:off x="311700" y="30370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Flow Conversation Design | </a:t>
            </a:r>
            <a:r>
              <a:rPr lang="en">
                <a:solidFill>
                  <a:schemeClr val="accent4"/>
                </a:solidFill>
              </a:rPr>
              <a:t>5 Re’s Structure</a:t>
            </a:r>
            <a:endParaRPr/>
          </a:p>
        </p:txBody>
      </p:sp>
      <p:sp>
        <p:nvSpPr>
          <p:cNvPr id="659" name="Google Shape;659;p70"/>
          <p:cNvSpPr/>
          <p:nvPr/>
        </p:nvSpPr>
        <p:spPr>
          <a:xfrm>
            <a:off x="5499475" y="2419327"/>
            <a:ext cx="1272600" cy="12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Re</a:t>
            </a:r>
            <a:r>
              <a:rPr lang="en" sz="1800"/>
              <a:t>fer</a:t>
            </a:r>
            <a:endParaRPr sz="1800"/>
          </a:p>
        </p:txBody>
      </p:sp>
      <p:sp>
        <p:nvSpPr>
          <p:cNvPr id="660" name="Google Shape;660;p70"/>
          <p:cNvSpPr/>
          <p:nvPr/>
        </p:nvSpPr>
        <p:spPr>
          <a:xfrm>
            <a:off x="2012325" y="2419327"/>
            <a:ext cx="1272600" cy="12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Re</a:t>
            </a:r>
            <a:r>
              <a:rPr lang="en" sz="1800"/>
              <a:t>sult</a:t>
            </a:r>
            <a:endParaRPr sz="1800"/>
          </a:p>
        </p:txBody>
      </p:sp>
      <p:sp>
        <p:nvSpPr>
          <p:cNvPr id="661" name="Google Shape;661;p70"/>
          <p:cNvSpPr/>
          <p:nvPr/>
        </p:nvSpPr>
        <p:spPr>
          <a:xfrm>
            <a:off x="3755900" y="2419327"/>
            <a:ext cx="1272600" cy="1272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Re</a:t>
            </a:r>
            <a:r>
              <a:rPr lang="en" sz="1800"/>
              <a:t>try</a:t>
            </a:r>
            <a:endParaRPr sz="1800"/>
          </a:p>
        </p:txBody>
      </p:sp>
      <p:sp>
        <p:nvSpPr>
          <p:cNvPr id="662" name="Google Shape;662;p70"/>
          <p:cNvSpPr/>
          <p:nvPr/>
        </p:nvSpPr>
        <p:spPr>
          <a:xfrm>
            <a:off x="3435500" y="1279475"/>
            <a:ext cx="1913400" cy="3936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Re</a:t>
            </a:r>
            <a:r>
              <a:rPr lang="en" sz="1500"/>
              <a:t>quest</a:t>
            </a:r>
            <a:endParaRPr sz="1500"/>
          </a:p>
        </p:txBody>
      </p:sp>
      <p:cxnSp>
        <p:nvCxnSpPr>
          <p:cNvPr id="663" name="Google Shape;663;p70"/>
          <p:cNvCxnSpPr>
            <a:stCxn id="661" idx="2"/>
            <a:endCxn id="660" idx="6"/>
          </p:cNvCxnSpPr>
          <p:nvPr/>
        </p:nvCxnSpPr>
        <p:spPr>
          <a:xfrm rot="10800000">
            <a:off x="3284900" y="3055627"/>
            <a:ext cx="471000" cy="0"/>
          </a:xfrm>
          <a:prstGeom prst="straightConnector1">
            <a:avLst/>
          </a:prstGeom>
          <a:noFill/>
          <a:ln cap="flat" cmpd="sng" w="19050">
            <a:solidFill>
              <a:schemeClr val="dk2"/>
            </a:solidFill>
            <a:prstDash val="solid"/>
            <a:round/>
            <a:headEnd len="med" w="med" type="triangle"/>
            <a:tailEnd len="med" w="med" type="triangle"/>
          </a:ln>
        </p:spPr>
      </p:cxnSp>
      <p:cxnSp>
        <p:nvCxnSpPr>
          <p:cNvPr id="664" name="Google Shape;664;p70"/>
          <p:cNvCxnSpPr>
            <a:stCxn id="659" idx="2"/>
            <a:endCxn id="661" idx="6"/>
          </p:cNvCxnSpPr>
          <p:nvPr/>
        </p:nvCxnSpPr>
        <p:spPr>
          <a:xfrm rot="10800000">
            <a:off x="5028475" y="3055627"/>
            <a:ext cx="471000" cy="0"/>
          </a:xfrm>
          <a:prstGeom prst="straightConnector1">
            <a:avLst/>
          </a:prstGeom>
          <a:noFill/>
          <a:ln cap="flat" cmpd="sng" w="19050">
            <a:solidFill>
              <a:schemeClr val="dk2"/>
            </a:solidFill>
            <a:prstDash val="solid"/>
            <a:round/>
            <a:headEnd len="med" w="med" type="triangle"/>
            <a:tailEnd len="med" w="med" type="triangle"/>
          </a:ln>
        </p:spPr>
      </p:cxnSp>
      <p:cxnSp>
        <p:nvCxnSpPr>
          <p:cNvPr id="665" name="Google Shape;665;p70"/>
          <p:cNvCxnSpPr>
            <a:stCxn id="660" idx="4"/>
            <a:endCxn id="661" idx="4"/>
          </p:cNvCxnSpPr>
          <p:nvPr/>
        </p:nvCxnSpPr>
        <p:spPr>
          <a:xfrm flipH="1" rot="-5400000">
            <a:off x="3520125" y="2820427"/>
            <a:ext cx="600" cy="1743600"/>
          </a:xfrm>
          <a:prstGeom prst="bentConnector3">
            <a:avLst>
              <a:gd fmla="val 39687500" name="adj1"/>
            </a:avLst>
          </a:prstGeom>
          <a:noFill/>
          <a:ln cap="flat" cmpd="sng" w="9525">
            <a:solidFill>
              <a:schemeClr val="dk2"/>
            </a:solidFill>
            <a:prstDash val="solid"/>
            <a:round/>
            <a:headEnd len="med" w="med" type="triangle"/>
            <a:tailEnd len="med" w="med" type="triangle"/>
          </a:ln>
        </p:spPr>
      </p:cxnSp>
      <p:cxnSp>
        <p:nvCxnSpPr>
          <p:cNvPr id="666" name="Google Shape;666;p70"/>
          <p:cNvCxnSpPr>
            <a:stCxn id="660" idx="0"/>
            <a:endCxn id="659" idx="0"/>
          </p:cNvCxnSpPr>
          <p:nvPr/>
        </p:nvCxnSpPr>
        <p:spPr>
          <a:xfrm flipH="1" rot="-5400000">
            <a:off x="4391925" y="676027"/>
            <a:ext cx="600" cy="3487200"/>
          </a:xfrm>
          <a:prstGeom prst="bentConnector3">
            <a:avLst>
              <a:gd fmla="val -39687500" name="adj1"/>
            </a:avLst>
          </a:prstGeom>
          <a:noFill/>
          <a:ln cap="flat" cmpd="sng" w="9525">
            <a:solidFill>
              <a:schemeClr val="dk2"/>
            </a:solidFill>
            <a:prstDash val="solid"/>
            <a:round/>
            <a:headEnd len="med" w="med" type="triangle"/>
            <a:tailEnd len="med" w="med" type="triangle"/>
          </a:ln>
        </p:spPr>
      </p:cxnSp>
      <p:sp>
        <p:nvSpPr>
          <p:cNvPr id="667" name="Google Shape;667;p70"/>
          <p:cNvSpPr/>
          <p:nvPr/>
        </p:nvSpPr>
        <p:spPr>
          <a:xfrm>
            <a:off x="1592975" y="2068950"/>
            <a:ext cx="5601900" cy="1980000"/>
          </a:xfrm>
          <a:prstGeom prst="roundRect">
            <a:avLst>
              <a:gd fmla="val 16667" name="adj"/>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70"/>
          <p:cNvCxnSpPr>
            <a:stCxn id="662" idx="2"/>
            <a:endCxn id="667" idx="0"/>
          </p:cNvCxnSpPr>
          <p:nvPr/>
        </p:nvCxnSpPr>
        <p:spPr>
          <a:xfrm>
            <a:off x="4392200" y="1673075"/>
            <a:ext cx="1800" cy="396000"/>
          </a:xfrm>
          <a:prstGeom prst="straightConnector1">
            <a:avLst/>
          </a:prstGeom>
          <a:noFill/>
          <a:ln cap="flat" cmpd="sng" w="38100">
            <a:solidFill>
              <a:schemeClr val="accent4"/>
            </a:solidFill>
            <a:prstDash val="solid"/>
            <a:round/>
            <a:headEnd len="med" w="med" type="none"/>
            <a:tailEnd len="med" w="med" type="triangle"/>
          </a:ln>
        </p:spPr>
      </p:cxnSp>
      <p:sp>
        <p:nvSpPr>
          <p:cNvPr id="669" name="Google Shape;669;p70"/>
          <p:cNvSpPr/>
          <p:nvPr/>
        </p:nvSpPr>
        <p:spPr>
          <a:xfrm>
            <a:off x="3435500" y="4444825"/>
            <a:ext cx="1913400" cy="3936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t>Re</a:t>
            </a:r>
            <a:r>
              <a:rPr lang="en" sz="1500"/>
              <a:t>solution</a:t>
            </a:r>
            <a:endParaRPr sz="1500"/>
          </a:p>
        </p:txBody>
      </p:sp>
      <p:cxnSp>
        <p:nvCxnSpPr>
          <p:cNvPr id="670" name="Google Shape;670;p70"/>
          <p:cNvCxnSpPr>
            <a:stCxn id="667" idx="2"/>
            <a:endCxn id="669" idx="0"/>
          </p:cNvCxnSpPr>
          <p:nvPr/>
        </p:nvCxnSpPr>
        <p:spPr>
          <a:xfrm flipH="1">
            <a:off x="4392125" y="4048950"/>
            <a:ext cx="1800" cy="396000"/>
          </a:xfrm>
          <a:prstGeom prst="straightConnector1">
            <a:avLst/>
          </a:prstGeom>
          <a:noFill/>
          <a:ln cap="flat" cmpd="sng" w="38100">
            <a:solidFill>
              <a:schemeClr val="accent4"/>
            </a:solidFill>
            <a:prstDash val="solid"/>
            <a:round/>
            <a:headEnd len="med" w="med"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76" name="Google Shape;676;p71"/>
          <p:cNvPicPr preferRelativeResize="0"/>
          <p:nvPr/>
        </p:nvPicPr>
        <p:blipFill>
          <a:blip r:embed="rId3">
            <a:alphaModFix/>
          </a:blip>
          <a:stretch>
            <a:fillRect/>
          </a:stretch>
        </p:blipFill>
        <p:spPr>
          <a:xfrm>
            <a:off x="931325" y="152400"/>
            <a:ext cx="7165002" cy="4838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Business Case</a:t>
            </a:r>
            <a:endParaRPr/>
          </a:p>
        </p:txBody>
      </p:sp>
      <p:sp>
        <p:nvSpPr>
          <p:cNvPr id="164" name="Google Shape;16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165" name="Google Shape;165;p18"/>
          <p:cNvPicPr preferRelativeResize="0"/>
          <p:nvPr/>
        </p:nvPicPr>
        <p:blipFill>
          <a:blip r:embed="rId3">
            <a:alphaModFix/>
          </a:blip>
          <a:stretch>
            <a:fillRect/>
          </a:stretch>
        </p:blipFill>
        <p:spPr>
          <a:xfrm>
            <a:off x="4121100" y="3176875"/>
            <a:ext cx="952500" cy="952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2" name="Google Shape;682;p72"/>
          <p:cNvSpPr txBox="1"/>
          <p:nvPr>
            <p:ph idx="1" type="body"/>
          </p:nvPr>
        </p:nvSpPr>
        <p:spPr>
          <a:xfrm>
            <a:off x="311700" y="30370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Flow Conversation Design </a:t>
            </a:r>
            <a:r>
              <a:rPr lang="en"/>
              <a:t>| </a:t>
            </a:r>
            <a:r>
              <a:rPr lang="en">
                <a:solidFill>
                  <a:schemeClr val="accent4"/>
                </a:solidFill>
              </a:rPr>
              <a:t>Example 1/3</a:t>
            </a:r>
            <a:endParaRPr/>
          </a:p>
        </p:txBody>
      </p:sp>
      <p:sp>
        <p:nvSpPr>
          <p:cNvPr id="683" name="Google Shape;683;p72"/>
          <p:cNvSpPr/>
          <p:nvPr/>
        </p:nvSpPr>
        <p:spPr>
          <a:xfrm>
            <a:off x="4895375" y="474250"/>
            <a:ext cx="754800" cy="2577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Re</a:t>
            </a:r>
            <a:r>
              <a:rPr lang="en" sz="1100"/>
              <a:t>quest</a:t>
            </a:r>
            <a:endParaRPr sz="1100"/>
          </a:p>
        </p:txBody>
      </p:sp>
      <p:sp>
        <p:nvSpPr>
          <p:cNvPr id="684" name="Google Shape;684;p72"/>
          <p:cNvSpPr/>
          <p:nvPr/>
        </p:nvSpPr>
        <p:spPr>
          <a:xfrm>
            <a:off x="476250" y="2037725"/>
            <a:ext cx="940500" cy="1105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I want to print name cards</a:t>
            </a:r>
            <a:endParaRPr sz="1000">
              <a:latin typeface="PT Sans Narrow"/>
              <a:ea typeface="PT Sans Narrow"/>
              <a:cs typeface="PT Sans Narrow"/>
              <a:sym typeface="PT Sans Narrow"/>
            </a:endParaRPr>
          </a:p>
        </p:txBody>
      </p:sp>
      <p:sp>
        <p:nvSpPr>
          <p:cNvPr id="685" name="Google Shape;685;p72"/>
          <p:cNvSpPr/>
          <p:nvPr/>
        </p:nvSpPr>
        <p:spPr>
          <a:xfrm>
            <a:off x="1664925" y="1480700"/>
            <a:ext cx="1073400" cy="2216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Sure, we are able to do so. For more information on standard business cards, please go to this link: https://www.expressprint.com.sg/product/business-card/</a:t>
            </a:r>
            <a:endParaRPr b="1" sz="1000">
              <a:latin typeface="PT Sans Narrow"/>
              <a:ea typeface="PT Sans Narrow"/>
              <a:cs typeface="PT Sans Narrow"/>
              <a:sym typeface="PT Sans Narrow"/>
            </a:endParaRPr>
          </a:p>
        </p:txBody>
      </p:sp>
      <p:sp>
        <p:nvSpPr>
          <p:cNvPr id="686" name="Google Shape;686;p72"/>
          <p:cNvSpPr/>
          <p:nvPr/>
        </p:nvSpPr>
        <p:spPr>
          <a:xfrm>
            <a:off x="3046350" y="2392750"/>
            <a:ext cx="529500" cy="39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PT Sans Narrow"/>
                <a:ea typeface="PT Sans Narrow"/>
                <a:cs typeface="PT Sans Narrow"/>
                <a:sym typeface="PT Sans Narrow"/>
              </a:rPr>
              <a:t>ok</a:t>
            </a:r>
            <a:endParaRPr sz="600">
              <a:latin typeface="PT Sans Narrow"/>
              <a:ea typeface="PT Sans Narrow"/>
              <a:cs typeface="PT Sans Narrow"/>
              <a:sym typeface="PT Sans Narrow"/>
            </a:endParaRPr>
          </a:p>
        </p:txBody>
      </p:sp>
      <p:sp>
        <p:nvSpPr>
          <p:cNvPr id="687" name="Google Shape;687;p72"/>
          <p:cNvSpPr/>
          <p:nvPr/>
        </p:nvSpPr>
        <p:spPr>
          <a:xfrm>
            <a:off x="3853913" y="2135500"/>
            <a:ext cx="1073400" cy="9081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Have I solve your enquiry?</a:t>
            </a:r>
            <a:endParaRPr b="1" sz="1000">
              <a:latin typeface="PT Sans Narrow"/>
              <a:ea typeface="PT Sans Narrow"/>
              <a:cs typeface="PT Sans Narrow"/>
              <a:sym typeface="PT Sans Narrow"/>
            </a:endParaRPr>
          </a:p>
        </p:txBody>
      </p:sp>
      <p:sp>
        <p:nvSpPr>
          <p:cNvPr id="688" name="Google Shape;688;p72"/>
          <p:cNvSpPr/>
          <p:nvPr/>
        </p:nvSpPr>
        <p:spPr>
          <a:xfrm rot="2700000">
            <a:off x="5276397" y="2418147"/>
            <a:ext cx="342805" cy="342805"/>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2"/>
          <p:cNvSpPr/>
          <p:nvPr/>
        </p:nvSpPr>
        <p:spPr>
          <a:xfrm>
            <a:off x="5183050" y="1644125"/>
            <a:ext cx="529500" cy="39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No</a:t>
            </a:r>
            <a:endParaRPr sz="1000">
              <a:latin typeface="PT Sans Narrow"/>
              <a:ea typeface="PT Sans Narrow"/>
              <a:cs typeface="PT Sans Narrow"/>
              <a:sym typeface="PT Sans Narrow"/>
            </a:endParaRPr>
          </a:p>
        </p:txBody>
      </p:sp>
      <p:sp>
        <p:nvSpPr>
          <p:cNvPr id="690" name="Google Shape;690;p72"/>
          <p:cNvSpPr/>
          <p:nvPr/>
        </p:nvSpPr>
        <p:spPr>
          <a:xfrm>
            <a:off x="5968275" y="2392750"/>
            <a:ext cx="529500" cy="39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Yes</a:t>
            </a:r>
            <a:endParaRPr sz="1000">
              <a:latin typeface="PT Sans Narrow"/>
              <a:ea typeface="PT Sans Narrow"/>
              <a:cs typeface="PT Sans Narrow"/>
              <a:sym typeface="PT Sans Narrow"/>
            </a:endParaRPr>
          </a:p>
        </p:txBody>
      </p:sp>
      <p:sp>
        <p:nvSpPr>
          <p:cNvPr id="691" name="Google Shape;691;p72"/>
          <p:cNvSpPr/>
          <p:nvPr/>
        </p:nvSpPr>
        <p:spPr>
          <a:xfrm>
            <a:off x="6946938" y="2135500"/>
            <a:ext cx="1073400" cy="9081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Bye bye</a:t>
            </a:r>
            <a:endParaRPr b="1" sz="1000">
              <a:latin typeface="PT Sans Narrow"/>
              <a:ea typeface="PT Sans Narrow"/>
              <a:cs typeface="PT Sans Narrow"/>
              <a:sym typeface="PT Sans Narrow"/>
            </a:endParaRPr>
          </a:p>
        </p:txBody>
      </p:sp>
      <p:cxnSp>
        <p:nvCxnSpPr>
          <p:cNvPr id="692" name="Google Shape;692;p72"/>
          <p:cNvCxnSpPr>
            <a:stCxn id="684" idx="3"/>
            <a:endCxn id="685" idx="1"/>
          </p:cNvCxnSpPr>
          <p:nvPr/>
        </p:nvCxnSpPr>
        <p:spPr>
          <a:xfrm flipH="1" rot="10800000">
            <a:off x="1416750" y="2588975"/>
            <a:ext cx="248100" cy="1500"/>
          </a:xfrm>
          <a:prstGeom prst="straightConnector1">
            <a:avLst/>
          </a:prstGeom>
          <a:noFill/>
          <a:ln cap="flat" cmpd="sng" w="9525">
            <a:solidFill>
              <a:schemeClr val="dk2"/>
            </a:solidFill>
            <a:prstDash val="solid"/>
            <a:round/>
            <a:headEnd len="med" w="med" type="none"/>
            <a:tailEnd len="med" w="med" type="triangle"/>
          </a:ln>
        </p:spPr>
      </p:cxnSp>
      <p:cxnSp>
        <p:nvCxnSpPr>
          <p:cNvPr id="693" name="Google Shape;693;p72"/>
          <p:cNvCxnSpPr>
            <a:stCxn id="685" idx="3"/>
            <a:endCxn id="686" idx="1"/>
          </p:cNvCxnSpPr>
          <p:nvPr/>
        </p:nvCxnSpPr>
        <p:spPr>
          <a:xfrm>
            <a:off x="2738325" y="2589050"/>
            <a:ext cx="308100" cy="600"/>
          </a:xfrm>
          <a:prstGeom prst="straightConnector1">
            <a:avLst/>
          </a:prstGeom>
          <a:noFill/>
          <a:ln cap="flat" cmpd="sng" w="9525">
            <a:solidFill>
              <a:schemeClr val="dk2"/>
            </a:solidFill>
            <a:prstDash val="solid"/>
            <a:round/>
            <a:headEnd len="med" w="med" type="none"/>
            <a:tailEnd len="med" w="med" type="triangle"/>
          </a:ln>
        </p:spPr>
      </p:cxnSp>
      <p:cxnSp>
        <p:nvCxnSpPr>
          <p:cNvPr id="694" name="Google Shape;694;p72"/>
          <p:cNvCxnSpPr>
            <a:stCxn id="686" idx="3"/>
            <a:endCxn id="687" idx="1"/>
          </p:cNvCxnSpPr>
          <p:nvPr/>
        </p:nvCxnSpPr>
        <p:spPr>
          <a:xfrm>
            <a:off x="3575850" y="2589550"/>
            <a:ext cx="278100" cy="0"/>
          </a:xfrm>
          <a:prstGeom prst="straightConnector1">
            <a:avLst/>
          </a:prstGeom>
          <a:noFill/>
          <a:ln cap="flat" cmpd="sng" w="9525">
            <a:solidFill>
              <a:schemeClr val="dk2"/>
            </a:solidFill>
            <a:prstDash val="solid"/>
            <a:round/>
            <a:headEnd len="med" w="med" type="none"/>
            <a:tailEnd len="med" w="med" type="triangle"/>
          </a:ln>
        </p:spPr>
      </p:cxnSp>
      <p:cxnSp>
        <p:nvCxnSpPr>
          <p:cNvPr id="695" name="Google Shape;695;p72"/>
          <p:cNvCxnSpPr>
            <a:stCxn id="687" idx="3"/>
          </p:cNvCxnSpPr>
          <p:nvPr/>
        </p:nvCxnSpPr>
        <p:spPr>
          <a:xfrm>
            <a:off x="4927313" y="2589550"/>
            <a:ext cx="281100" cy="4200"/>
          </a:xfrm>
          <a:prstGeom prst="straightConnector1">
            <a:avLst/>
          </a:prstGeom>
          <a:noFill/>
          <a:ln cap="flat" cmpd="sng" w="9525">
            <a:solidFill>
              <a:schemeClr val="dk2"/>
            </a:solidFill>
            <a:prstDash val="solid"/>
            <a:round/>
            <a:headEnd len="med" w="med" type="none"/>
            <a:tailEnd len="med" w="med" type="triangle"/>
          </a:ln>
        </p:spPr>
      </p:cxnSp>
      <p:cxnSp>
        <p:nvCxnSpPr>
          <p:cNvPr id="696" name="Google Shape;696;p72"/>
          <p:cNvCxnSpPr>
            <a:endCxn id="689" idx="2"/>
          </p:cNvCxnSpPr>
          <p:nvPr/>
        </p:nvCxnSpPr>
        <p:spPr>
          <a:xfrm rot="10800000">
            <a:off x="5447800" y="2037725"/>
            <a:ext cx="3300" cy="306600"/>
          </a:xfrm>
          <a:prstGeom prst="straightConnector1">
            <a:avLst/>
          </a:prstGeom>
          <a:noFill/>
          <a:ln cap="flat" cmpd="sng" w="9525">
            <a:solidFill>
              <a:schemeClr val="dk2"/>
            </a:solidFill>
            <a:prstDash val="solid"/>
            <a:round/>
            <a:headEnd len="med" w="med" type="none"/>
            <a:tailEnd len="med" w="med" type="triangle"/>
          </a:ln>
        </p:spPr>
      </p:cxnSp>
      <p:cxnSp>
        <p:nvCxnSpPr>
          <p:cNvPr id="697" name="Google Shape;697;p72"/>
          <p:cNvCxnSpPr>
            <a:endCxn id="690" idx="1"/>
          </p:cNvCxnSpPr>
          <p:nvPr/>
        </p:nvCxnSpPr>
        <p:spPr>
          <a:xfrm flipH="1" rot="10800000">
            <a:off x="5696775" y="2589550"/>
            <a:ext cx="271500" cy="600"/>
          </a:xfrm>
          <a:prstGeom prst="straightConnector1">
            <a:avLst/>
          </a:prstGeom>
          <a:noFill/>
          <a:ln cap="flat" cmpd="sng" w="9525">
            <a:solidFill>
              <a:schemeClr val="dk2"/>
            </a:solidFill>
            <a:prstDash val="solid"/>
            <a:round/>
            <a:headEnd len="med" w="med" type="none"/>
            <a:tailEnd len="med" w="med" type="triangle"/>
          </a:ln>
        </p:spPr>
      </p:cxnSp>
      <p:cxnSp>
        <p:nvCxnSpPr>
          <p:cNvPr id="698" name="Google Shape;698;p72"/>
          <p:cNvCxnSpPr>
            <a:stCxn id="690" idx="3"/>
            <a:endCxn id="691" idx="1"/>
          </p:cNvCxnSpPr>
          <p:nvPr/>
        </p:nvCxnSpPr>
        <p:spPr>
          <a:xfrm>
            <a:off x="6497775" y="2589550"/>
            <a:ext cx="449100" cy="0"/>
          </a:xfrm>
          <a:prstGeom prst="straightConnector1">
            <a:avLst/>
          </a:prstGeom>
          <a:noFill/>
          <a:ln cap="flat" cmpd="sng" w="9525">
            <a:solidFill>
              <a:schemeClr val="dk2"/>
            </a:solidFill>
            <a:prstDash val="solid"/>
            <a:round/>
            <a:headEnd len="med" w="med" type="none"/>
            <a:tailEnd len="med" w="med" type="triangle"/>
          </a:ln>
        </p:spPr>
      </p:cxnSp>
      <p:sp>
        <p:nvSpPr>
          <p:cNvPr id="699" name="Google Shape;699;p72"/>
          <p:cNvSpPr/>
          <p:nvPr/>
        </p:nvSpPr>
        <p:spPr>
          <a:xfrm>
            <a:off x="406675" y="1222275"/>
            <a:ext cx="2476800" cy="29946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5" name="Google Shape;705;p73"/>
          <p:cNvSpPr txBox="1"/>
          <p:nvPr>
            <p:ph idx="1" type="body"/>
          </p:nvPr>
        </p:nvSpPr>
        <p:spPr>
          <a:xfrm>
            <a:off x="311700" y="30370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Flow Conversation Design | </a:t>
            </a:r>
            <a:r>
              <a:rPr lang="en">
                <a:solidFill>
                  <a:schemeClr val="accent4"/>
                </a:solidFill>
              </a:rPr>
              <a:t>Example 2/3</a:t>
            </a:r>
            <a:endParaRPr/>
          </a:p>
        </p:txBody>
      </p:sp>
      <p:sp>
        <p:nvSpPr>
          <p:cNvPr id="706" name="Google Shape;706;p73"/>
          <p:cNvSpPr/>
          <p:nvPr/>
        </p:nvSpPr>
        <p:spPr>
          <a:xfrm>
            <a:off x="4895375" y="474250"/>
            <a:ext cx="754800" cy="2577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Re</a:t>
            </a:r>
            <a:r>
              <a:rPr lang="en" sz="1100"/>
              <a:t>try</a:t>
            </a:r>
            <a:endParaRPr sz="1100"/>
          </a:p>
        </p:txBody>
      </p:sp>
      <p:sp>
        <p:nvSpPr>
          <p:cNvPr id="707" name="Google Shape;707;p73"/>
          <p:cNvSpPr/>
          <p:nvPr/>
        </p:nvSpPr>
        <p:spPr>
          <a:xfrm>
            <a:off x="609988" y="2231725"/>
            <a:ext cx="1073400" cy="9081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Have I solve your enquiry?</a:t>
            </a:r>
            <a:endParaRPr b="1" sz="1000">
              <a:latin typeface="PT Sans Narrow"/>
              <a:ea typeface="PT Sans Narrow"/>
              <a:cs typeface="PT Sans Narrow"/>
              <a:sym typeface="PT Sans Narrow"/>
            </a:endParaRPr>
          </a:p>
        </p:txBody>
      </p:sp>
      <p:sp>
        <p:nvSpPr>
          <p:cNvPr id="708" name="Google Shape;708;p73"/>
          <p:cNvSpPr/>
          <p:nvPr/>
        </p:nvSpPr>
        <p:spPr>
          <a:xfrm rot="2700000">
            <a:off x="2032472" y="2514372"/>
            <a:ext cx="342805" cy="342805"/>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3"/>
          <p:cNvSpPr/>
          <p:nvPr/>
        </p:nvSpPr>
        <p:spPr>
          <a:xfrm>
            <a:off x="1939125" y="1740350"/>
            <a:ext cx="529500" cy="39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Yes</a:t>
            </a:r>
            <a:endParaRPr sz="1000">
              <a:latin typeface="PT Sans Narrow"/>
              <a:ea typeface="PT Sans Narrow"/>
              <a:cs typeface="PT Sans Narrow"/>
              <a:sym typeface="PT Sans Narrow"/>
            </a:endParaRPr>
          </a:p>
        </p:txBody>
      </p:sp>
      <p:sp>
        <p:nvSpPr>
          <p:cNvPr id="710" name="Google Shape;710;p73"/>
          <p:cNvSpPr/>
          <p:nvPr/>
        </p:nvSpPr>
        <p:spPr>
          <a:xfrm>
            <a:off x="2724350" y="2488975"/>
            <a:ext cx="529500" cy="393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latin typeface="PT Sans Narrow"/>
                <a:ea typeface="PT Sans Narrow"/>
                <a:cs typeface="PT Sans Narrow"/>
                <a:sym typeface="PT Sans Narrow"/>
              </a:rPr>
              <a:t>N o</a:t>
            </a:r>
            <a:endParaRPr sz="600">
              <a:latin typeface="PT Sans Narrow"/>
              <a:ea typeface="PT Sans Narrow"/>
              <a:cs typeface="PT Sans Narrow"/>
              <a:sym typeface="PT Sans Narrow"/>
            </a:endParaRPr>
          </a:p>
        </p:txBody>
      </p:sp>
      <p:sp>
        <p:nvSpPr>
          <p:cNvPr id="711" name="Google Shape;711;p73"/>
          <p:cNvSpPr/>
          <p:nvPr/>
        </p:nvSpPr>
        <p:spPr>
          <a:xfrm>
            <a:off x="1701050" y="1190450"/>
            <a:ext cx="1073400" cy="257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Bye bye</a:t>
            </a:r>
            <a:endParaRPr b="1" sz="1000">
              <a:latin typeface="PT Sans Narrow"/>
              <a:ea typeface="PT Sans Narrow"/>
              <a:cs typeface="PT Sans Narrow"/>
              <a:sym typeface="PT Sans Narrow"/>
            </a:endParaRPr>
          </a:p>
        </p:txBody>
      </p:sp>
      <p:cxnSp>
        <p:nvCxnSpPr>
          <p:cNvPr id="712" name="Google Shape;712;p73"/>
          <p:cNvCxnSpPr>
            <a:stCxn id="707" idx="3"/>
          </p:cNvCxnSpPr>
          <p:nvPr/>
        </p:nvCxnSpPr>
        <p:spPr>
          <a:xfrm>
            <a:off x="1683388" y="2685775"/>
            <a:ext cx="281100" cy="4200"/>
          </a:xfrm>
          <a:prstGeom prst="straightConnector1">
            <a:avLst/>
          </a:prstGeom>
          <a:noFill/>
          <a:ln cap="flat" cmpd="sng" w="9525">
            <a:solidFill>
              <a:schemeClr val="dk2"/>
            </a:solidFill>
            <a:prstDash val="solid"/>
            <a:round/>
            <a:headEnd len="med" w="med" type="none"/>
            <a:tailEnd len="med" w="med" type="triangle"/>
          </a:ln>
        </p:spPr>
      </p:cxnSp>
      <p:cxnSp>
        <p:nvCxnSpPr>
          <p:cNvPr id="713" name="Google Shape;713;p73"/>
          <p:cNvCxnSpPr>
            <a:endCxn id="709" idx="2"/>
          </p:cNvCxnSpPr>
          <p:nvPr/>
        </p:nvCxnSpPr>
        <p:spPr>
          <a:xfrm rot="10800000">
            <a:off x="2203875" y="2133950"/>
            <a:ext cx="3300" cy="306600"/>
          </a:xfrm>
          <a:prstGeom prst="straightConnector1">
            <a:avLst/>
          </a:prstGeom>
          <a:noFill/>
          <a:ln cap="flat" cmpd="sng" w="9525">
            <a:solidFill>
              <a:schemeClr val="dk2"/>
            </a:solidFill>
            <a:prstDash val="solid"/>
            <a:round/>
            <a:headEnd len="med" w="med" type="none"/>
            <a:tailEnd len="med" w="med" type="triangle"/>
          </a:ln>
        </p:spPr>
      </p:cxnSp>
      <p:cxnSp>
        <p:nvCxnSpPr>
          <p:cNvPr id="714" name="Google Shape;714;p73"/>
          <p:cNvCxnSpPr>
            <a:endCxn id="710" idx="1"/>
          </p:cNvCxnSpPr>
          <p:nvPr/>
        </p:nvCxnSpPr>
        <p:spPr>
          <a:xfrm flipH="1" rot="10800000">
            <a:off x="2452850" y="2685775"/>
            <a:ext cx="271500" cy="600"/>
          </a:xfrm>
          <a:prstGeom prst="straightConnector1">
            <a:avLst/>
          </a:prstGeom>
          <a:noFill/>
          <a:ln cap="flat" cmpd="sng" w="9525">
            <a:solidFill>
              <a:schemeClr val="dk2"/>
            </a:solidFill>
            <a:prstDash val="solid"/>
            <a:round/>
            <a:headEnd len="med" w="med" type="none"/>
            <a:tailEnd len="med" w="med" type="triangle"/>
          </a:ln>
        </p:spPr>
      </p:cxnSp>
      <p:cxnSp>
        <p:nvCxnSpPr>
          <p:cNvPr id="715" name="Google Shape;715;p73"/>
          <p:cNvCxnSpPr>
            <a:stCxn id="710" idx="3"/>
          </p:cNvCxnSpPr>
          <p:nvPr/>
        </p:nvCxnSpPr>
        <p:spPr>
          <a:xfrm>
            <a:off x="3253850" y="2685775"/>
            <a:ext cx="418200" cy="0"/>
          </a:xfrm>
          <a:prstGeom prst="straightConnector1">
            <a:avLst/>
          </a:prstGeom>
          <a:noFill/>
          <a:ln cap="flat" cmpd="sng" w="9525">
            <a:solidFill>
              <a:schemeClr val="dk2"/>
            </a:solidFill>
            <a:prstDash val="solid"/>
            <a:round/>
            <a:headEnd len="med" w="med" type="none"/>
            <a:tailEnd len="med" w="med" type="triangle"/>
          </a:ln>
        </p:spPr>
      </p:cxnSp>
      <p:cxnSp>
        <p:nvCxnSpPr>
          <p:cNvPr id="716" name="Google Shape;716;p73"/>
          <p:cNvCxnSpPr/>
          <p:nvPr/>
        </p:nvCxnSpPr>
        <p:spPr>
          <a:xfrm rot="10800000">
            <a:off x="2203875" y="1448150"/>
            <a:ext cx="3300" cy="306600"/>
          </a:xfrm>
          <a:prstGeom prst="straightConnector1">
            <a:avLst/>
          </a:prstGeom>
          <a:noFill/>
          <a:ln cap="flat" cmpd="sng" w="9525">
            <a:solidFill>
              <a:schemeClr val="dk2"/>
            </a:solidFill>
            <a:prstDash val="solid"/>
            <a:round/>
            <a:headEnd len="med" w="med" type="none"/>
            <a:tailEnd len="med" w="med" type="triangle"/>
          </a:ln>
        </p:spPr>
      </p:cxnSp>
      <p:sp>
        <p:nvSpPr>
          <p:cNvPr id="717" name="Google Shape;717;p73"/>
          <p:cNvSpPr/>
          <p:nvPr/>
        </p:nvSpPr>
        <p:spPr>
          <a:xfrm>
            <a:off x="3672038" y="2231725"/>
            <a:ext cx="1073400" cy="9081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Ok, let’s try again. In a few simple words, please type out your purpose of visit.</a:t>
            </a:r>
            <a:endParaRPr b="1" sz="1000">
              <a:latin typeface="PT Sans Narrow"/>
              <a:ea typeface="PT Sans Narrow"/>
              <a:cs typeface="PT Sans Narrow"/>
              <a:sym typeface="PT Sans Narrow"/>
            </a:endParaRPr>
          </a:p>
        </p:txBody>
      </p:sp>
      <p:sp>
        <p:nvSpPr>
          <p:cNvPr id="718" name="Google Shape;718;p73"/>
          <p:cNvSpPr/>
          <p:nvPr/>
        </p:nvSpPr>
        <p:spPr>
          <a:xfrm>
            <a:off x="5072700" y="2320625"/>
            <a:ext cx="529500" cy="744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I want to hire designer</a:t>
            </a:r>
            <a:endParaRPr sz="1000">
              <a:latin typeface="PT Sans Narrow"/>
              <a:ea typeface="PT Sans Narrow"/>
              <a:cs typeface="PT Sans Narrow"/>
              <a:sym typeface="PT Sans Narrow"/>
            </a:endParaRPr>
          </a:p>
        </p:txBody>
      </p:sp>
      <p:sp>
        <p:nvSpPr>
          <p:cNvPr id="719" name="Google Shape;719;p73"/>
          <p:cNvSpPr/>
          <p:nvPr/>
        </p:nvSpPr>
        <p:spPr>
          <a:xfrm>
            <a:off x="5701538" y="3305550"/>
            <a:ext cx="1073400" cy="9081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I do not understand what you mean. Can you rephrase the question again?</a:t>
            </a:r>
            <a:endParaRPr b="1" sz="1000">
              <a:latin typeface="PT Sans Narrow"/>
              <a:ea typeface="PT Sans Narrow"/>
              <a:cs typeface="PT Sans Narrow"/>
              <a:sym typeface="PT Sans Narrow"/>
            </a:endParaRPr>
          </a:p>
        </p:txBody>
      </p:sp>
      <p:cxnSp>
        <p:nvCxnSpPr>
          <p:cNvPr id="720" name="Google Shape;720;p73"/>
          <p:cNvCxnSpPr>
            <a:stCxn id="717" idx="3"/>
            <a:endCxn id="718" idx="1"/>
          </p:cNvCxnSpPr>
          <p:nvPr/>
        </p:nvCxnSpPr>
        <p:spPr>
          <a:xfrm>
            <a:off x="4745438" y="2685775"/>
            <a:ext cx="327300" cy="7200"/>
          </a:xfrm>
          <a:prstGeom prst="straightConnector1">
            <a:avLst/>
          </a:prstGeom>
          <a:noFill/>
          <a:ln cap="flat" cmpd="sng" w="9525">
            <a:solidFill>
              <a:schemeClr val="dk2"/>
            </a:solidFill>
            <a:prstDash val="solid"/>
            <a:round/>
            <a:headEnd len="med" w="med" type="none"/>
            <a:tailEnd len="med" w="med" type="triangle"/>
          </a:ln>
        </p:spPr>
      </p:cxnSp>
      <p:sp>
        <p:nvSpPr>
          <p:cNvPr id="721" name="Google Shape;721;p73"/>
          <p:cNvSpPr/>
          <p:nvPr/>
        </p:nvSpPr>
        <p:spPr>
          <a:xfrm rot="2700000">
            <a:off x="6053297" y="2514372"/>
            <a:ext cx="342805" cy="342805"/>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73"/>
          <p:cNvSpPr/>
          <p:nvPr/>
        </p:nvSpPr>
        <p:spPr>
          <a:xfrm>
            <a:off x="7079938" y="2231725"/>
            <a:ext cx="1073400" cy="9081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T Sans Narrow"/>
                <a:ea typeface="PT Sans Narrow"/>
                <a:cs typeface="PT Sans Narrow"/>
                <a:sym typeface="PT Sans Narrow"/>
              </a:rPr>
              <a:t>Revert with Answer</a:t>
            </a:r>
            <a:endParaRPr b="1" sz="1000">
              <a:latin typeface="PT Sans Narrow"/>
              <a:ea typeface="PT Sans Narrow"/>
              <a:cs typeface="PT Sans Narrow"/>
              <a:sym typeface="PT Sans Narrow"/>
            </a:endParaRPr>
          </a:p>
        </p:txBody>
      </p:sp>
      <p:sp>
        <p:nvSpPr>
          <p:cNvPr id="723" name="Google Shape;723;p73"/>
          <p:cNvSpPr txBox="1"/>
          <p:nvPr/>
        </p:nvSpPr>
        <p:spPr>
          <a:xfrm>
            <a:off x="6231800" y="2948938"/>
            <a:ext cx="3111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
                <a:latin typeface="PT Sans Narrow"/>
                <a:ea typeface="PT Sans Narrow"/>
                <a:cs typeface="PT Sans Narrow"/>
                <a:sym typeface="PT Sans Narrow"/>
              </a:rPr>
              <a:t>N o</a:t>
            </a:r>
            <a:endParaRPr sz="600">
              <a:latin typeface="PT Sans Narrow"/>
              <a:ea typeface="PT Sans Narrow"/>
              <a:cs typeface="PT Sans Narrow"/>
              <a:sym typeface="PT Sans Narrow"/>
            </a:endParaRPr>
          </a:p>
        </p:txBody>
      </p:sp>
      <p:sp>
        <p:nvSpPr>
          <p:cNvPr id="724" name="Google Shape;724;p73"/>
          <p:cNvSpPr txBox="1"/>
          <p:nvPr/>
        </p:nvSpPr>
        <p:spPr>
          <a:xfrm>
            <a:off x="6564350" y="2491063"/>
            <a:ext cx="3111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
                <a:latin typeface="PT Sans Narrow"/>
                <a:ea typeface="PT Sans Narrow"/>
                <a:cs typeface="PT Sans Narrow"/>
                <a:sym typeface="PT Sans Narrow"/>
              </a:rPr>
              <a:t>Yes</a:t>
            </a:r>
            <a:endParaRPr sz="600">
              <a:latin typeface="PT Sans Narrow"/>
              <a:ea typeface="PT Sans Narrow"/>
              <a:cs typeface="PT Sans Narrow"/>
              <a:sym typeface="PT Sans Narrow"/>
            </a:endParaRPr>
          </a:p>
        </p:txBody>
      </p:sp>
      <p:cxnSp>
        <p:nvCxnSpPr>
          <p:cNvPr id="725" name="Google Shape;725;p73"/>
          <p:cNvCxnSpPr>
            <a:stCxn id="718" idx="3"/>
          </p:cNvCxnSpPr>
          <p:nvPr/>
        </p:nvCxnSpPr>
        <p:spPr>
          <a:xfrm>
            <a:off x="5602200" y="2692925"/>
            <a:ext cx="380100" cy="0"/>
          </a:xfrm>
          <a:prstGeom prst="straightConnector1">
            <a:avLst/>
          </a:prstGeom>
          <a:noFill/>
          <a:ln cap="flat" cmpd="sng" w="9525">
            <a:solidFill>
              <a:schemeClr val="dk2"/>
            </a:solidFill>
            <a:prstDash val="solid"/>
            <a:round/>
            <a:headEnd len="med" w="med" type="none"/>
            <a:tailEnd len="med" w="med" type="triangle"/>
          </a:ln>
        </p:spPr>
      </p:cxnSp>
      <p:cxnSp>
        <p:nvCxnSpPr>
          <p:cNvPr id="726" name="Google Shape;726;p73"/>
          <p:cNvCxnSpPr>
            <a:endCxn id="722" idx="1"/>
          </p:cNvCxnSpPr>
          <p:nvPr/>
        </p:nvCxnSpPr>
        <p:spPr>
          <a:xfrm flipH="1" rot="10800000">
            <a:off x="6463738" y="2685775"/>
            <a:ext cx="616200" cy="4200"/>
          </a:xfrm>
          <a:prstGeom prst="straightConnector1">
            <a:avLst/>
          </a:prstGeom>
          <a:noFill/>
          <a:ln cap="flat" cmpd="sng" w="9525">
            <a:solidFill>
              <a:schemeClr val="dk2"/>
            </a:solidFill>
            <a:prstDash val="solid"/>
            <a:round/>
            <a:headEnd len="med" w="med" type="none"/>
            <a:tailEnd len="med" w="med" type="triangle"/>
          </a:ln>
        </p:spPr>
      </p:cxnSp>
      <p:cxnSp>
        <p:nvCxnSpPr>
          <p:cNvPr id="727" name="Google Shape;727;p73"/>
          <p:cNvCxnSpPr>
            <a:endCxn id="719" idx="0"/>
          </p:cNvCxnSpPr>
          <p:nvPr/>
        </p:nvCxnSpPr>
        <p:spPr>
          <a:xfrm>
            <a:off x="6225338" y="2932350"/>
            <a:ext cx="12900" cy="373200"/>
          </a:xfrm>
          <a:prstGeom prst="straightConnector1">
            <a:avLst/>
          </a:prstGeom>
          <a:noFill/>
          <a:ln cap="flat" cmpd="sng" w="9525">
            <a:solidFill>
              <a:schemeClr val="dk2"/>
            </a:solidFill>
            <a:prstDash val="solid"/>
            <a:round/>
            <a:headEnd len="med" w="med" type="none"/>
            <a:tailEnd len="med" w="med" type="triangle"/>
          </a:ln>
        </p:spPr>
      </p:cxnSp>
      <p:cxnSp>
        <p:nvCxnSpPr>
          <p:cNvPr id="728" name="Google Shape;728;p73"/>
          <p:cNvCxnSpPr>
            <a:endCxn id="718" idx="2"/>
          </p:cNvCxnSpPr>
          <p:nvPr/>
        </p:nvCxnSpPr>
        <p:spPr>
          <a:xfrm flipH="1" rot="5400000">
            <a:off x="5082150" y="3320525"/>
            <a:ext cx="874800" cy="364200"/>
          </a:xfrm>
          <a:prstGeom prst="bentConnector3">
            <a:avLst>
              <a:gd fmla="val 50000" name="adj1"/>
            </a:avLst>
          </a:prstGeom>
          <a:noFill/>
          <a:ln cap="flat" cmpd="sng" w="9525">
            <a:solidFill>
              <a:schemeClr val="dk2"/>
            </a:solidFill>
            <a:prstDash val="solid"/>
            <a:round/>
            <a:headEnd len="med" w="med" type="none"/>
            <a:tailEnd len="med" w="med" type="stealth"/>
          </a:ln>
        </p:spPr>
      </p:cxnSp>
      <p:sp>
        <p:nvSpPr>
          <p:cNvPr id="729" name="Google Shape;729;p73"/>
          <p:cNvSpPr/>
          <p:nvPr/>
        </p:nvSpPr>
        <p:spPr>
          <a:xfrm>
            <a:off x="4961400" y="1783900"/>
            <a:ext cx="2025300" cy="2607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5" name="Google Shape;735;p74"/>
          <p:cNvSpPr txBox="1"/>
          <p:nvPr>
            <p:ph idx="1" type="body"/>
          </p:nvPr>
        </p:nvSpPr>
        <p:spPr>
          <a:xfrm>
            <a:off x="311700" y="30370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Flow Conversation Design | </a:t>
            </a:r>
            <a:r>
              <a:rPr lang="en">
                <a:solidFill>
                  <a:schemeClr val="accent4"/>
                </a:solidFill>
              </a:rPr>
              <a:t>Example 3/3</a:t>
            </a:r>
            <a:endParaRPr/>
          </a:p>
        </p:txBody>
      </p:sp>
      <p:sp>
        <p:nvSpPr>
          <p:cNvPr id="736" name="Google Shape;736;p74"/>
          <p:cNvSpPr/>
          <p:nvPr/>
        </p:nvSpPr>
        <p:spPr>
          <a:xfrm>
            <a:off x="4895375" y="474250"/>
            <a:ext cx="754800" cy="2577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Re</a:t>
            </a:r>
            <a:r>
              <a:rPr lang="en" sz="1100"/>
              <a:t>fer</a:t>
            </a:r>
            <a:endParaRPr sz="1100"/>
          </a:p>
        </p:txBody>
      </p:sp>
      <p:sp>
        <p:nvSpPr>
          <p:cNvPr id="737" name="Google Shape;737;p74"/>
          <p:cNvSpPr/>
          <p:nvPr/>
        </p:nvSpPr>
        <p:spPr>
          <a:xfrm>
            <a:off x="634375" y="1298300"/>
            <a:ext cx="1479300" cy="17016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T Sans Narrow"/>
                <a:ea typeface="PT Sans Narrow"/>
                <a:cs typeface="PT Sans Narrow"/>
                <a:sym typeface="PT Sans Narrow"/>
              </a:rPr>
              <a:t>Ok, let’s try again. In a few simple words, please type out your purpose of visit.</a:t>
            </a:r>
            <a:endParaRPr b="1" sz="1100">
              <a:latin typeface="PT Sans Narrow"/>
              <a:ea typeface="PT Sans Narrow"/>
              <a:cs typeface="PT Sans Narrow"/>
              <a:sym typeface="PT Sans Narrow"/>
            </a:endParaRPr>
          </a:p>
        </p:txBody>
      </p:sp>
      <p:sp>
        <p:nvSpPr>
          <p:cNvPr id="738" name="Google Shape;738;p74"/>
          <p:cNvSpPr/>
          <p:nvPr/>
        </p:nvSpPr>
        <p:spPr>
          <a:xfrm>
            <a:off x="2372600" y="1766450"/>
            <a:ext cx="789900" cy="712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T Sans Narrow"/>
                <a:ea typeface="PT Sans Narrow"/>
                <a:cs typeface="PT Sans Narrow"/>
                <a:sym typeface="PT Sans Narrow"/>
              </a:rPr>
              <a:t>I want to hire designer</a:t>
            </a:r>
            <a:endParaRPr sz="1100">
              <a:latin typeface="PT Sans Narrow"/>
              <a:ea typeface="PT Sans Narrow"/>
              <a:cs typeface="PT Sans Narrow"/>
              <a:sym typeface="PT Sans Narrow"/>
            </a:endParaRPr>
          </a:p>
        </p:txBody>
      </p:sp>
      <p:sp>
        <p:nvSpPr>
          <p:cNvPr id="739" name="Google Shape;739;p74"/>
          <p:cNvSpPr/>
          <p:nvPr/>
        </p:nvSpPr>
        <p:spPr>
          <a:xfrm>
            <a:off x="3130028" y="2738900"/>
            <a:ext cx="1310100" cy="12447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T Sans Narrow"/>
                <a:ea typeface="PT Sans Narrow"/>
                <a:cs typeface="PT Sans Narrow"/>
                <a:sym typeface="PT Sans Narrow"/>
              </a:rPr>
              <a:t>I do not understand what you mean. Can you rephrase the question again?</a:t>
            </a:r>
            <a:endParaRPr b="1" sz="1100">
              <a:latin typeface="PT Sans Narrow"/>
              <a:ea typeface="PT Sans Narrow"/>
              <a:cs typeface="PT Sans Narrow"/>
              <a:sym typeface="PT Sans Narrow"/>
            </a:endParaRPr>
          </a:p>
        </p:txBody>
      </p:sp>
      <p:cxnSp>
        <p:nvCxnSpPr>
          <p:cNvPr id="740" name="Google Shape;740;p74"/>
          <p:cNvCxnSpPr>
            <a:stCxn id="737" idx="3"/>
            <a:endCxn id="738" idx="1"/>
          </p:cNvCxnSpPr>
          <p:nvPr/>
        </p:nvCxnSpPr>
        <p:spPr>
          <a:xfrm flipH="1" rot="10800000">
            <a:off x="2113675" y="2122700"/>
            <a:ext cx="258900" cy="26400"/>
          </a:xfrm>
          <a:prstGeom prst="straightConnector1">
            <a:avLst/>
          </a:prstGeom>
          <a:noFill/>
          <a:ln cap="flat" cmpd="sng" w="9525">
            <a:solidFill>
              <a:schemeClr val="dk2"/>
            </a:solidFill>
            <a:prstDash val="solid"/>
            <a:round/>
            <a:headEnd len="med" w="med" type="none"/>
            <a:tailEnd len="med" w="med" type="triangle"/>
          </a:ln>
        </p:spPr>
      </p:cxnSp>
      <p:sp>
        <p:nvSpPr>
          <p:cNvPr id="741" name="Google Shape;741;p74"/>
          <p:cNvSpPr/>
          <p:nvPr/>
        </p:nvSpPr>
        <p:spPr>
          <a:xfrm rot="2700000">
            <a:off x="3613672" y="1943547"/>
            <a:ext cx="342805" cy="342805"/>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74"/>
          <p:cNvSpPr/>
          <p:nvPr/>
        </p:nvSpPr>
        <p:spPr>
          <a:xfrm>
            <a:off x="6683613" y="1660900"/>
            <a:ext cx="1073400" cy="9081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T Sans Narrow"/>
                <a:ea typeface="PT Sans Narrow"/>
                <a:cs typeface="PT Sans Narrow"/>
                <a:sym typeface="PT Sans Narrow"/>
              </a:rPr>
              <a:t>Revert with Answer</a:t>
            </a:r>
            <a:endParaRPr b="1" sz="1100">
              <a:latin typeface="PT Sans Narrow"/>
              <a:ea typeface="PT Sans Narrow"/>
              <a:cs typeface="PT Sans Narrow"/>
              <a:sym typeface="PT Sans Narrow"/>
            </a:endParaRPr>
          </a:p>
        </p:txBody>
      </p:sp>
      <p:sp>
        <p:nvSpPr>
          <p:cNvPr id="743" name="Google Shape;743;p74"/>
          <p:cNvSpPr txBox="1"/>
          <p:nvPr/>
        </p:nvSpPr>
        <p:spPr>
          <a:xfrm>
            <a:off x="3792175" y="2378113"/>
            <a:ext cx="3111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
                <a:latin typeface="PT Sans Narrow"/>
                <a:ea typeface="PT Sans Narrow"/>
                <a:cs typeface="PT Sans Narrow"/>
                <a:sym typeface="PT Sans Narrow"/>
              </a:rPr>
              <a:t>N o</a:t>
            </a:r>
            <a:endParaRPr sz="600">
              <a:latin typeface="PT Sans Narrow"/>
              <a:ea typeface="PT Sans Narrow"/>
              <a:cs typeface="PT Sans Narrow"/>
              <a:sym typeface="PT Sans Narrow"/>
            </a:endParaRPr>
          </a:p>
        </p:txBody>
      </p:sp>
      <p:sp>
        <p:nvSpPr>
          <p:cNvPr id="744" name="Google Shape;744;p74"/>
          <p:cNvSpPr txBox="1"/>
          <p:nvPr/>
        </p:nvSpPr>
        <p:spPr>
          <a:xfrm>
            <a:off x="4124725" y="1920238"/>
            <a:ext cx="3111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
                <a:latin typeface="PT Sans Narrow"/>
                <a:ea typeface="PT Sans Narrow"/>
                <a:cs typeface="PT Sans Narrow"/>
                <a:sym typeface="PT Sans Narrow"/>
              </a:rPr>
              <a:t>Yes</a:t>
            </a:r>
            <a:endParaRPr sz="600">
              <a:latin typeface="PT Sans Narrow"/>
              <a:ea typeface="PT Sans Narrow"/>
              <a:cs typeface="PT Sans Narrow"/>
              <a:sym typeface="PT Sans Narrow"/>
            </a:endParaRPr>
          </a:p>
        </p:txBody>
      </p:sp>
      <p:cxnSp>
        <p:nvCxnSpPr>
          <p:cNvPr id="745" name="Google Shape;745;p74"/>
          <p:cNvCxnSpPr>
            <a:stCxn id="738" idx="3"/>
          </p:cNvCxnSpPr>
          <p:nvPr/>
        </p:nvCxnSpPr>
        <p:spPr>
          <a:xfrm>
            <a:off x="3162500" y="2122550"/>
            <a:ext cx="380100" cy="0"/>
          </a:xfrm>
          <a:prstGeom prst="straightConnector1">
            <a:avLst/>
          </a:prstGeom>
          <a:noFill/>
          <a:ln cap="flat" cmpd="sng" w="9525">
            <a:solidFill>
              <a:schemeClr val="dk2"/>
            </a:solidFill>
            <a:prstDash val="solid"/>
            <a:round/>
            <a:headEnd len="med" w="med" type="none"/>
            <a:tailEnd len="med" w="med" type="triangle"/>
          </a:ln>
        </p:spPr>
      </p:cxnSp>
      <p:cxnSp>
        <p:nvCxnSpPr>
          <p:cNvPr id="746" name="Google Shape;746;p74"/>
          <p:cNvCxnSpPr>
            <a:endCxn id="742" idx="1"/>
          </p:cNvCxnSpPr>
          <p:nvPr/>
        </p:nvCxnSpPr>
        <p:spPr>
          <a:xfrm flipH="1" rot="10800000">
            <a:off x="4020213" y="2114950"/>
            <a:ext cx="2663400" cy="600"/>
          </a:xfrm>
          <a:prstGeom prst="straightConnector1">
            <a:avLst/>
          </a:prstGeom>
          <a:noFill/>
          <a:ln cap="flat" cmpd="sng" w="9525">
            <a:solidFill>
              <a:schemeClr val="dk2"/>
            </a:solidFill>
            <a:prstDash val="solid"/>
            <a:round/>
            <a:headEnd len="med" w="med" type="none"/>
            <a:tailEnd len="med" w="med" type="triangle"/>
          </a:ln>
        </p:spPr>
      </p:cxnSp>
      <p:cxnSp>
        <p:nvCxnSpPr>
          <p:cNvPr id="747" name="Google Shape;747;p74"/>
          <p:cNvCxnSpPr>
            <a:endCxn id="739" idx="0"/>
          </p:cNvCxnSpPr>
          <p:nvPr/>
        </p:nvCxnSpPr>
        <p:spPr>
          <a:xfrm>
            <a:off x="3772178" y="2365700"/>
            <a:ext cx="12900" cy="373200"/>
          </a:xfrm>
          <a:prstGeom prst="straightConnector1">
            <a:avLst/>
          </a:prstGeom>
          <a:noFill/>
          <a:ln cap="flat" cmpd="sng" w="9525">
            <a:solidFill>
              <a:schemeClr val="dk2"/>
            </a:solidFill>
            <a:prstDash val="solid"/>
            <a:round/>
            <a:headEnd len="med" w="med" type="none"/>
            <a:tailEnd len="med" w="med" type="triangle"/>
          </a:ln>
        </p:spPr>
      </p:cxnSp>
      <p:cxnSp>
        <p:nvCxnSpPr>
          <p:cNvPr id="748" name="Google Shape;748;p74"/>
          <p:cNvCxnSpPr>
            <a:stCxn id="739" idx="1"/>
            <a:endCxn id="738" idx="2"/>
          </p:cNvCxnSpPr>
          <p:nvPr/>
        </p:nvCxnSpPr>
        <p:spPr>
          <a:xfrm rot="10800000">
            <a:off x="2767628" y="2478650"/>
            <a:ext cx="362400" cy="882600"/>
          </a:xfrm>
          <a:prstGeom prst="bentConnector2">
            <a:avLst/>
          </a:prstGeom>
          <a:noFill/>
          <a:ln cap="flat" cmpd="sng" w="9525">
            <a:solidFill>
              <a:schemeClr val="dk2"/>
            </a:solidFill>
            <a:prstDash val="solid"/>
            <a:round/>
            <a:headEnd len="med" w="med" type="none"/>
            <a:tailEnd len="med" w="med" type="stealth"/>
          </a:ln>
        </p:spPr>
      </p:cxnSp>
      <p:sp>
        <p:nvSpPr>
          <p:cNvPr id="749" name="Google Shape;749;p74"/>
          <p:cNvSpPr/>
          <p:nvPr/>
        </p:nvSpPr>
        <p:spPr>
          <a:xfrm>
            <a:off x="2242700" y="1500725"/>
            <a:ext cx="2329200" cy="29415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74"/>
          <p:cNvSpPr txBox="1"/>
          <p:nvPr/>
        </p:nvSpPr>
        <p:spPr>
          <a:xfrm>
            <a:off x="4572000" y="2313850"/>
            <a:ext cx="147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accent4"/>
                </a:solidFill>
                <a:latin typeface="PT Sans Narrow"/>
                <a:ea typeface="PT Sans Narrow"/>
                <a:cs typeface="PT Sans Narrow"/>
                <a:sym typeface="PT Sans Narrow"/>
              </a:rPr>
              <a:t>After 3 counts of “No”</a:t>
            </a:r>
            <a:endParaRPr sz="100"/>
          </a:p>
        </p:txBody>
      </p:sp>
      <p:sp>
        <p:nvSpPr>
          <p:cNvPr id="751" name="Google Shape;751;p74"/>
          <p:cNvSpPr/>
          <p:nvPr/>
        </p:nvSpPr>
        <p:spPr>
          <a:xfrm>
            <a:off x="4831775" y="3071250"/>
            <a:ext cx="1851900" cy="11112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T Sans Narrow"/>
                <a:ea typeface="PT Sans Narrow"/>
                <a:cs typeface="PT Sans Narrow"/>
                <a:sym typeface="PT Sans Narrow"/>
              </a:rPr>
              <a:t>I am sorry. I couldn’t understand what you meant. Please click here to send us your enquiries and my Live Consultant will respond to you</a:t>
            </a:r>
            <a:endParaRPr b="1" sz="1100">
              <a:latin typeface="PT Sans Narrow"/>
              <a:ea typeface="PT Sans Narrow"/>
              <a:cs typeface="PT Sans Narrow"/>
              <a:sym typeface="PT Sans Narrow"/>
            </a:endParaRPr>
          </a:p>
        </p:txBody>
      </p:sp>
      <p:cxnSp>
        <p:nvCxnSpPr>
          <p:cNvPr id="752" name="Google Shape;752;p74"/>
          <p:cNvCxnSpPr>
            <a:endCxn id="751" idx="0"/>
          </p:cNvCxnSpPr>
          <p:nvPr/>
        </p:nvCxnSpPr>
        <p:spPr>
          <a:xfrm>
            <a:off x="3766625" y="2329350"/>
            <a:ext cx="1991100" cy="741900"/>
          </a:xfrm>
          <a:prstGeom prst="bentConnector2">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58" name="Google Shape;758;p75"/>
          <p:cNvSpPr txBox="1"/>
          <p:nvPr>
            <p:ph idx="1" type="body"/>
          </p:nvPr>
        </p:nvSpPr>
        <p:spPr>
          <a:xfrm>
            <a:off x="311700" y="303700"/>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Flow Conversation Design | </a:t>
            </a:r>
            <a:r>
              <a:rPr lang="en">
                <a:solidFill>
                  <a:schemeClr val="accent4"/>
                </a:solidFill>
              </a:rPr>
              <a:t>Watson Assistant</a:t>
            </a:r>
            <a:endParaRPr/>
          </a:p>
        </p:txBody>
      </p:sp>
      <p:pic>
        <p:nvPicPr>
          <p:cNvPr id="759" name="Google Shape;759;p75"/>
          <p:cNvPicPr preferRelativeResize="0"/>
          <p:nvPr/>
        </p:nvPicPr>
        <p:blipFill>
          <a:blip r:embed="rId3">
            <a:alphaModFix/>
          </a:blip>
          <a:stretch>
            <a:fillRect/>
          </a:stretch>
        </p:blipFill>
        <p:spPr>
          <a:xfrm>
            <a:off x="336600" y="955900"/>
            <a:ext cx="2528700" cy="3892148"/>
          </a:xfrm>
          <a:prstGeom prst="rect">
            <a:avLst/>
          </a:prstGeom>
          <a:noFill/>
          <a:ln>
            <a:noFill/>
          </a:ln>
          <a:effectLst>
            <a:outerShdw blurRad="57150" rotWithShape="0" algn="bl" dir="5400000" dist="19050">
              <a:srgbClr val="000000">
                <a:alpha val="50000"/>
              </a:srgbClr>
            </a:outerShdw>
          </a:effectLst>
        </p:spPr>
      </p:pic>
      <p:pic>
        <p:nvPicPr>
          <p:cNvPr id="760" name="Google Shape;760;p75"/>
          <p:cNvPicPr preferRelativeResize="0"/>
          <p:nvPr/>
        </p:nvPicPr>
        <p:blipFill>
          <a:blip r:embed="rId4">
            <a:alphaModFix/>
          </a:blip>
          <a:stretch>
            <a:fillRect/>
          </a:stretch>
        </p:blipFill>
        <p:spPr>
          <a:xfrm>
            <a:off x="3032250" y="964838"/>
            <a:ext cx="2701675" cy="3213825"/>
          </a:xfrm>
          <a:prstGeom prst="rect">
            <a:avLst/>
          </a:prstGeom>
          <a:noFill/>
          <a:ln>
            <a:noFill/>
          </a:ln>
          <a:effectLst>
            <a:outerShdw blurRad="57150" rotWithShape="0" algn="bl" dir="5400000" dist="19050">
              <a:srgbClr val="000000">
                <a:alpha val="50000"/>
              </a:srgbClr>
            </a:outerShdw>
          </a:effectLst>
        </p:spPr>
      </p:pic>
      <p:pic>
        <p:nvPicPr>
          <p:cNvPr id="761" name="Google Shape;761;p75"/>
          <p:cNvPicPr preferRelativeResize="0"/>
          <p:nvPr/>
        </p:nvPicPr>
        <p:blipFill>
          <a:blip r:embed="rId5">
            <a:alphaModFix/>
          </a:blip>
          <a:stretch>
            <a:fillRect/>
          </a:stretch>
        </p:blipFill>
        <p:spPr>
          <a:xfrm>
            <a:off x="6001125" y="976675"/>
            <a:ext cx="2528700" cy="385059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67" name="Google Shape;767;p76"/>
          <p:cNvSpPr txBox="1"/>
          <p:nvPr>
            <p:ph idx="1" type="body"/>
          </p:nvPr>
        </p:nvSpPr>
        <p:spPr>
          <a:xfrm>
            <a:off x="311700" y="25077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Integration and Deployment</a:t>
            </a:r>
            <a:endParaRPr/>
          </a:p>
        </p:txBody>
      </p:sp>
      <p:pic>
        <p:nvPicPr>
          <p:cNvPr id="768" name="Google Shape;768;p76"/>
          <p:cNvPicPr preferRelativeResize="0"/>
          <p:nvPr/>
        </p:nvPicPr>
        <p:blipFill>
          <a:blip r:embed="rId3">
            <a:alphaModFix/>
          </a:blip>
          <a:stretch>
            <a:fillRect/>
          </a:stretch>
        </p:blipFill>
        <p:spPr>
          <a:xfrm>
            <a:off x="1044188" y="1252401"/>
            <a:ext cx="7055624" cy="31249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77"/>
          <p:cNvSpPr txBox="1"/>
          <p:nvPr>
            <p:ph idx="1" type="body"/>
          </p:nvPr>
        </p:nvSpPr>
        <p:spPr>
          <a:xfrm>
            <a:off x="140125" y="106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Live Demo</a:t>
            </a:r>
            <a:endParaRPr/>
          </a:p>
        </p:txBody>
      </p:sp>
      <p:sp>
        <p:nvSpPr>
          <p:cNvPr id="774" name="Google Shape;774;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75" name="Google Shape;775;p77">
            <a:hlinkClick r:id="rId3"/>
          </p:cNvPr>
          <p:cNvPicPr preferRelativeResize="0"/>
          <p:nvPr/>
        </p:nvPicPr>
        <p:blipFill>
          <a:blip r:embed="rId4">
            <a:alphaModFix/>
          </a:blip>
          <a:stretch>
            <a:fillRect/>
          </a:stretch>
        </p:blipFill>
        <p:spPr>
          <a:xfrm>
            <a:off x="1385200" y="271500"/>
            <a:ext cx="6252849" cy="45100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781" name="Google Shape;781;p78"/>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Next Step</a:t>
            </a:r>
            <a:endParaRPr/>
          </a:p>
        </p:txBody>
      </p:sp>
      <p:pic>
        <p:nvPicPr>
          <p:cNvPr id="782" name="Google Shape;782;p78"/>
          <p:cNvPicPr preferRelativeResize="0"/>
          <p:nvPr/>
        </p:nvPicPr>
        <p:blipFill>
          <a:blip r:embed="rId3">
            <a:alphaModFix/>
          </a:blip>
          <a:stretch>
            <a:fillRect/>
          </a:stretch>
        </p:blipFill>
        <p:spPr>
          <a:xfrm>
            <a:off x="4121100" y="3344800"/>
            <a:ext cx="952500" cy="952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8" name="Google Shape;788;p7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Tracking &amp; Ongoing Training</a:t>
            </a:r>
            <a:endParaRPr/>
          </a:p>
        </p:txBody>
      </p:sp>
      <p:pic>
        <p:nvPicPr>
          <p:cNvPr id="789" name="Google Shape;789;p79"/>
          <p:cNvPicPr preferRelativeResize="0"/>
          <p:nvPr/>
        </p:nvPicPr>
        <p:blipFill>
          <a:blip r:embed="rId3">
            <a:alphaModFix/>
          </a:blip>
          <a:stretch>
            <a:fillRect/>
          </a:stretch>
        </p:blipFill>
        <p:spPr>
          <a:xfrm>
            <a:off x="4078375" y="2437750"/>
            <a:ext cx="4942776" cy="2185111"/>
          </a:xfrm>
          <a:prstGeom prst="rect">
            <a:avLst/>
          </a:prstGeom>
          <a:noFill/>
          <a:ln>
            <a:noFill/>
          </a:ln>
        </p:spPr>
      </p:pic>
      <p:sp>
        <p:nvSpPr>
          <p:cNvPr id="790" name="Google Shape;790;p7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Metrics overview in Watson Assistant</a:t>
            </a:r>
            <a:r>
              <a:rPr lang="en" sz="1500"/>
              <a:t> - grasp PrintBot’s confidence level and learn more about the most frequent customer enquiries</a:t>
            </a:r>
            <a:endParaRPr sz="1500"/>
          </a:p>
        </p:txBody>
      </p:sp>
      <p:pic>
        <p:nvPicPr>
          <p:cNvPr id="791" name="Google Shape;791;p79"/>
          <p:cNvPicPr preferRelativeResize="0"/>
          <p:nvPr/>
        </p:nvPicPr>
        <p:blipFill>
          <a:blip r:embed="rId4">
            <a:alphaModFix/>
          </a:blip>
          <a:stretch>
            <a:fillRect/>
          </a:stretch>
        </p:blipFill>
        <p:spPr>
          <a:xfrm>
            <a:off x="152400" y="2008725"/>
            <a:ext cx="3849784" cy="198128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8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Tracking &amp; Ongoing Training</a:t>
            </a:r>
            <a:endParaRPr/>
          </a:p>
        </p:txBody>
      </p:sp>
      <p:sp>
        <p:nvSpPr>
          <p:cNvPr id="798" name="Google Shape;798;p8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3850" lvl="0" marL="457200" rtl="0" algn="l">
              <a:lnSpc>
                <a:spcPct val="100000"/>
              </a:lnSpc>
              <a:spcBef>
                <a:spcPts val="0"/>
              </a:spcBef>
              <a:spcAft>
                <a:spcPts val="0"/>
              </a:spcAft>
              <a:buSzPts val="1500"/>
              <a:buChar char="●"/>
            </a:pPr>
            <a:r>
              <a:rPr lang="en" sz="1500"/>
              <a:t>IBM Watson Assistant Continuous Improvement Best Practices - for measuring, analysing, and actively improving PrintBot continuously</a:t>
            </a:r>
            <a:endParaRPr/>
          </a:p>
        </p:txBody>
      </p:sp>
      <p:grpSp>
        <p:nvGrpSpPr>
          <p:cNvPr id="799" name="Google Shape;799;p80"/>
          <p:cNvGrpSpPr/>
          <p:nvPr/>
        </p:nvGrpSpPr>
        <p:grpSpPr>
          <a:xfrm>
            <a:off x="383040" y="2278399"/>
            <a:ext cx="3358837" cy="716750"/>
            <a:chOff x="-291823" y="1242971"/>
            <a:chExt cx="4159035" cy="924600"/>
          </a:xfrm>
        </p:grpSpPr>
        <p:cxnSp>
          <p:nvCxnSpPr>
            <p:cNvPr id="800" name="Google Shape;800;p80"/>
            <p:cNvCxnSpPr/>
            <p:nvPr/>
          </p:nvCxnSpPr>
          <p:spPr>
            <a:xfrm rot="10800000">
              <a:off x="2642013" y="1654113"/>
              <a:ext cx="1225200" cy="0"/>
            </a:xfrm>
            <a:prstGeom prst="straightConnector1">
              <a:avLst/>
            </a:prstGeom>
            <a:noFill/>
            <a:ln cap="flat" cmpd="sng" w="9525">
              <a:solidFill>
                <a:srgbClr val="249C90"/>
              </a:solidFill>
              <a:prstDash val="solid"/>
              <a:round/>
              <a:headEnd len="sm" w="sm" type="none"/>
              <a:tailEnd len="med" w="med" type="oval"/>
            </a:ln>
          </p:spPr>
        </p:cxnSp>
        <p:sp>
          <p:nvSpPr>
            <p:cNvPr id="801" name="Google Shape;801;p80"/>
            <p:cNvSpPr txBox="1"/>
            <p:nvPr/>
          </p:nvSpPr>
          <p:spPr>
            <a:xfrm>
              <a:off x="-291823" y="1242971"/>
              <a:ext cx="2724600" cy="924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Open Sans"/>
                  <a:ea typeface="Open Sans"/>
                  <a:cs typeface="Open Sans"/>
                  <a:sym typeface="Open Sans"/>
                </a:rPr>
                <a:t>Measure</a:t>
              </a:r>
              <a:endParaRPr b="1" sz="1200">
                <a:solidFill>
                  <a:schemeClr val="dk2"/>
                </a:solidFill>
                <a:latin typeface="Open Sans"/>
                <a:ea typeface="Open Sans"/>
                <a:cs typeface="Open Sans"/>
                <a:sym typeface="Open Sans"/>
              </a:endParaRPr>
            </a:p>
            <a:p>
              <a:pPr indent="0" lvl="0" marL="0" rtl="0" algn="r">
                <a:spcBef>
                  <a:spcPts val="0"/>
                </a:spcBef>
                <a:spcAft>
                  <a:spcPts val="0"/>
                </a:spcAft>
                <a:buNone/>
              </a:pPr>
              <a:r>
                <a:rPr lang="en" sz="1200">
                  <a:solidFill>
                    <a:schemeClr val="dk2"/>
                  </a:solidFill>
                  <a:latin typeface="Open Sans"/>
                  <a:ea typeface="Open Sans"/>
                  <a:cs typeface="Open Sans"/>
                  <a:sym typeface="Open Sans"/>
                </a:rPr>
                <a:t>Monitor and understand PrintBot’s behaviour</a:t>
              </a:r>
              <a:endParaRPr sz="1200">
                <a:solidFill>
                  <a:schemeClr val="dk2"/>
                </a:solidFill>
                <a:latin typeface="Open Sans"/>
                <a:ea typeface="Open Sans"/>
                <a:cs typeface="Open Sans"/>
                <a:sym typeface="Open Sans"/>
              </a:endParaRPr>
            </a:p>
          </p:txBody>
        </p:sp>
      </p:grpSp>
      <p:grpSp>
        <p:nvGrpSpPr>
          <p:cNvPr id="802" name="Google Shape;802;p80"/>
          <p:cNvGrpSpPr/>
          <p:nvPr/>
        </p:nvGrpSpPr>
        <p:grpSpPr>
          <a:xfrm>
            <a:off x="717722" y="3359650"/>
            <a:ext cx="3024167" cy="1070706"/>
            <a:chOff x="-172697" y="2646126"/>
            <a:chExt cx="3744635" cy="1381200"/>
          </a:xfrm>
        </p:grpSpPr>
        <p:cxnSp>
          <p:nvCxnSpPr>
            <p:cNvPr id="803" name="Google Shape;803;p80"/>
            <p:cNvCxnSpPr/>
            <p:nvPr/>
          </p:nvCxnSpPr>
          <p:spPr>
            <a:xfrm rot="10800000">
              <a:off x="2641938" y="3108425"/>
              <a:ext cx="930000" cy="0"/>
            </a:xfrm>
            <a:prstGeom prst="straightConnector1">
              <a:avLst/>
            </a:prstGeom>
            <a:noFill/>
            <a:ln cap="flat" cmpd="sng" w="9525">
              <a:solidFill>
                <a:srgbClr val="1F887E"/>
              </a:solidFill>
              <a:prstDash val="solid"/>
              <a:round/>
              <a:headEnd len="sm" w="sm" type="none"/>
              <a:tailEnd len="med" w="med" type="oval"/>
            </a:ln>
          </p:spPr>
        </p:cxnSp>
        <p:sp>
          <p:nvSpPr>
            <p:cNvPr id="804" name="Google Shape;804;p80"/>
            <p:cNvSpPr txBox="1"/>
            <p:nvPr/>
          </p:nvSpPr>
          <p:spPr>
            <a:xfrm>
              <a:off x="-172697" y="2646126"/>
              <a:ext cx="2605500" cy="1381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solidFill>
                    <a:schemeClr val="dk2"/>
                  </a:solidFill>
                  <a:latin typeface="Open Sans"/>
                  <a:ea typeface="Open Sans"/>
                  <a:cs typeface="Open Sans"/>
                  <a:sym typeface="Open Sans"/>
                </a:rPr>
                <a:t>Effectiveness</a:t>
              </a:r>
              <a:endParaRPr b="1" sz="1200">
                <a:solidFill>
                  <a:schemeClr val="dk2"/>
                </a:solidFill>
                <a:latin typeface="Open Sans"/>
                <a:ea typeface="Open Sans"/>
                <a:cs typeface="Open Sans"/>
                <a:sym typeface="Open Sans"/>
              </a:endParaRPr>
            </a:p>
            <a:p>
              <a:pPr indent="0" lvl="0" marL="0" rtl="0" algn="r">
                <a:spcBef>
                  <a:spcPts val="0"/>
                </a:spcBef>
                <a:spcAft>
                  <a:spcPts val="0"/>
                </a:spcAft>
                <a:buNone/>
              </a:pPr>
              <a:r>
                <a:rPr lang="en" sz="1200">
                  <a:solidFill>
                    <a:schemeClr val="dk2"/>
                  </a:solidFill>
                  <a:latin typeface="Open Sans"/>
                  <a:ea typeface="Open Sans"/>
                  <a:cs typeface="Open Sans"/>
                  <a:sym typeface="Open Sans"/>
                </a:rPr>
                <a:t>Understand relative performance of intents, entities, and confusion between intents</a:t>
              </a:r>
              <a:endParaRPr sz="1200">
                <a:solidFill>
                  <a:schemeClr val="dk2"/>
                </a:solidFill>
                <a:latin typeface="Open Sans"/>
                <a:ea typeface="Open Sans"/>
                <a:cs typeface="Open Sans"/>
                <a:sym typeface="Open Sans"/>
              </a:endParaRPr>
            </a:p>
          </p:txBody>
        </p:sp>
      </p:grpSp>
      <p:grpSp>
        <p:nvGrpSpPr>
          <p:cNvPr id="805" name="Google Shape;805;p80"/>
          <p:cNvGrpSpPr/>
          <p:nvPr/>
        </p:nvGrpSpPr>
        <p:grpSpPr>
          <a:xfrm>
            <a:off x="4686128" y="3782246"/>
            <a:ext cx="3564383" cy="716750"/>
            <a:chOff x="4657738" y="3391685"/>
            <a:chExt cx="4413550" cy="924600"/>
          </a:xfrm>
        </p:grpSpPr>
        <p:cxnSp>
          <p:nvCxnSpPr>
            <p:cNvPr id="806" name="Google Shape;806;p80"/>
            <p:cNvCxnSpPr/>
            <p:nvPr/>
          </p:nvCxnSpPr>
          <p:spPr>
            <a:xfrm>
              <a:off x="4657738" y="3854000"/>
              <a:ext cx="1838700" cy="0"/>
            </a:xfrm>
            <a:prstGeom prst="straightConnector1">
              <a:avLst/>
            </a:prstGeom>
            <a:noFill/>
            <a:ln cap="flat" cmpd="sng" w="9525">
              <a:solidFill>
                <a:srgbClr val="1D7E74"/>
              </a:solidFill>
              <a:prstDash val="solid"/>
              <a:round/>
              <a:headEnd len="sm" w="sm" type="none"/>
              <a:tailEnd len="med" w="med" type="oval"/>
            </a:ln>
          </p:spPr>
        </p:cxnSp>
        <p:sp>
          <p:nvSpPr>
            <p:cNvPr id="807" name="Google Shape;807;p80"/>
            <p:cNvSpPr txBox="1"/>
            <p:nvPr/>
          </p:nvSpPr>
          <p:spPr>
            <a:xfrm>
              <a:off x="6696488" y="3391685"/>
              <a:ext cx="23748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Open Sans"/>
                  <a:ea typeface="Open Sans"/>
                  <a:cs typeface="Open Sans"/>
                  <a:sym typeface="Open Sans"/>
                </a:rPr>
                <a:t>Logs</a:t>
              </a:r>
              <a:endParaRPr b="1" sz="1200">
                <a:solidFill>
                  <a:schemeClr val="dk2"/>
                </a:solidFill>
                <a:latin typeface="Open Sans"/>
                <a:ea typeface="Open Sans"/>
                <a:cs typeface="Open Sans"/>
                <a:sym typeface="Open Sans"/>
              </a:endParaRPr>
            </a:p>
            <a:p>
              <a:pPr indent="0" lvl="0" marL="0" rtl="0" algn="l">
                <a:spcBef>
                  <a:spcPts val="0"/>
                </a:spcBef>
                <a:spcAft>
                  <a:spcPts val="0"/>
                </a:spcAft>
                <a:buNone/>
              </a:pPr>
              <a:r>
                <a:rPr lang="en" sz="1200">
                  <a:solidFill>
                    <a:schemeClr val="dk2"/>
                  </a:solidFill>
                  <a:latin typeface="Open Sans"/>
                  <a:ea typeface="Open Sans"/>
                  <a:cs typeface="Open Sans"/>
                  <a:sym typeface="Open Sans"/>
                </a:rPr>
                <a:t>Fetch conversation logs</a:t>
              </a:r>
              <a:endParaRPr sz="1200">
                <a:solidFill>
                  <a:schemeClr val="dk2"/>
                </a:solidFill>
                <a:latin typeface="Open Sans"/>
                <a:ea typeface="Open Sans"/>
                <a:cs typeface="Open Sans"/>
                <a:sym typeface="Open Sans"/>
              </a:endParaRPr>
            </a:p>
          </p:txBody>
        </p:sp>
      </p:grpSp>
      <p:grpSp>
        <p:nvGrpSpPr>
          <p:cNvPr id="808" name="Google Shape;808;p80"/>
          <p:cNvGrpSpPr/>
          <p:nvPr/>
        </p:nvGrpSpPr>
        <p:grpSpPr>
          <a:xfrm>
            <a:off x="5035795" y="1997942"/>
            <a:ext cx="3657096" cy="716750"/>
            <a:chOff x="5209838" y="1242954"/>
            <a:chExt cx="4528350" cy="924600"/>
          </a:xfrm>
        </p:grpSpPr>
        <p:sp>
          <p:nvSpPr>
            <p:cNvPr id="809" name="Google Shape;809;p80"/>
            <p:cNvSpPr txBox="1"/>
            <p:nvPr/>
          </p:nvSpPr>
          <p:spPr>
            <a:xfrm>
              <a:off x="6696488" y="1242954"/>
              <a:ext cx="3041700" cy="9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Open Sans"/>
                  <a:ea typeface="Open Sans"/>
                  <a:cs typeface="Open Sans"/>
                  <a:sym typeface="Open Sans"/>
                </a:rPr>
                <a:t>Dialog Skill Analysis</a:t>
              </a:r>
              <a:endParaRPr sz="1200">
                <a:solidFill>
                  <a:schemeClr val="dk2"/>
                </a:solidFill>
                <a:latin typeface="Open Sans"/>
                <a:ea typeface="Open Sans"/>
                <a:cs typeface="Open Sans"/>
                <a:sym typeface="Open Sans"/>
              </a:endParaRPr>
            </a:p>
            <a:p>
              <a:pPr indent="0" lvl="0" marL="0" rtl="0" algn="l">
                <a:spcBef>
                  <a:spcPts val="0"/>
                </a:spcBef>
                <a:spcAft>
                  <a:spcPts val="0"/>
                </a:spcAft>
                <a:buNone/>
              </a:pPr>
              <a:r>
                <a:rPr lang="en" sz="1200">
                  <a:solidFill>
                    <a:schemeClr val="dk2"/>
                  </a:solidFill>
                  <a:latin typeface="Open Sans"/>
                  <a:ea typeface="Open Sans"/>
                  <a:cs typeface="Open Sans"/>
                  <a:sym typeface="Open Sans"/>
                </a:rPr>
                <a:t>Analyse characteristics of data</a:t>
              </a:r>
              <a:endParaRPr sz="1200">
                <a:solidFill>
                  <a:schemeClr val="dk2"/>
                </a:solidFill>
                <a:latin typeface="Open Sans"/>
                <a:ea typeface="Open Sans"/>
                <a:cs typeface="Open Sans"/>
                <a:sym typeface="Open Sans"/>
              </a:endParaRPr>
            </a:p>
          </p:txBody>
        </p:sp>
        <p:cxnSp>
          <p:nvCxnSpPr>
            <p:cNvPr id="810" name="Google Shape;810;p80"/>
            <p:cNvCxnSpPr/>
            <p:nvPr/>
          </p:nvCxnSpPr>
          <p:spPr>
            <a:xfrm>
              <a:off x="5209838" y="1654113"/>
              <a:ext cx="1286700" cy="0"/>
            </a:xfrm>
            <a:prstGeom prst="straightConnector1">
              <a:avLst/>
            </a:prstGeom>
            <a:noFill/>
            <a:ln cap="flat" cmpd="sng" w="9525">
              <a:solidFill>
                <a:srgbClr val="155B54"/>
              </a:solidFill>
              <a:prstDash val="solid"/>
              <a:round/>
              <a:headEnd len="sm" w="sm" type="none"/>
              <a:tailEnd len="med" w="med" type="oval"/>
            </a:ln>
          </p:spPr>
        </p:cxnSp>
      </p:grpSp>
      <p:grpSp>
        <p:nvGrpSpPr>
          <p:cNvPr id="811" name="Google Shape;811;p80"/>
          <p:cNvGrpSpPr/>
          <p:nvPr/>
        </p:nvGrpSpPr>
        <p:grpSpPr>
          <a:xfrm>
            <a:off x="5388061" y="2946204"/>
            <a:ext cx="2592558" cy="836053"/>
            <a:chOff x="5610288" y="2313332"/>
            <a:chExt cx="3210200" cy="1078500"/>
          </a:xfrm>
        </p:grpSpPr>
        <p:cxnSp>
          <p:nvCxnSpPr>
            <p:cNvPr id="812" name="Google Shape;812;p80"/>
            <p:cNvCxnSpPr/>
            <p:nvPr/>
          </p:nvCxnSpPr>
          <p:spPr>
            <a:xfrm>
              <a:off x="5610288" y="2775650"/>
              <a:ext cx="886200" cy="0"/>
            </a:xfrm>
            <a:prstGeom prst="straightConnector1">
              <a:avLst/>
            </a:prstGeom>
            <a:noFill/>
            <a:ln cap="flat" cmpd="sng" w="9525">
              <a:solidFill>
                <a:srgbClr val="1B786E"/>
              </a:solidFill>
              <a:prstDash val="solid"/>
              <a:round/>
              <a:headEnd len="sm" w="sm" type="none"/>
              <a:tailEnd len="med" w="med" type="oval"/>
            </a:ln>
          </p:spPr>
        </p:cxnSp>
        <p:sp>
          <p:nvSpPr>
            <p:cNvPr id="813" name="Google Shape;813;p80"/>
            <p:cNvSpPr txBox="1"/>
            <p:nvPr/>
          </p:nvSpPr>
          <p:spPr>
            <a:xfrm>
              <a:off x="6696488" y="2313332"/>
              <a:ext cx="2124000" cy="1078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2"/>
                  </a:solidFill>
                  <a:latin typeface="Open Sans"/>
                  <a:ea typeface="Open Sans"/>
                  <a:cs typeface="Open Sans"/>
                  <a:sym typeface="Open Sans"/>
                </a:rPr>
                <a:t>Dialog Flow Analysis</a:t>
              </a:r>
              <a:endParaRPr sz="1200">
                <a:solidFill>
                  <a:schemeClr val="dk2"/>
                </a:solidFill>
                <a:latin typeface="Open Sans"/>
                <a:ea typeface="Open Sans"/>
                <a:cs typeface="Open Sans"/>
                <a:sym typeface="Open Sans"/>
              </a:endParaRPr>
            </a:p>
            <a:p>
              <a:pPr indent="0" lvl="0" marL="0" rtl="0" algn="l">
                <a:spcBef>
                  <a:spcPts val="0"/>
                </a:spcBef>
                <a:spcAft>
                  <a:spcPts val="0"/>
                </a:spcAft>
                <a:buNone/>
              </a:pPr>
              <a:r>
                <a:rPr lang="en" sz="1200">
                  <a:solidFill>
                    <a:schemeClr val="dk2"/>
                  </a:solidFill>
                  <a:latin typeface="Open Sans"/>
                  <a:ea typeface="Open Sans"/>
                  <a:cs typeface="Open Sans"/>
                  <a:sym typeface="Open Sans"/>
                </a:rPr>
                <a:t>Assess and analyse user journeys</a:t>
              </a:r>
              <a:endParaRPr sz="1200">
                <a:solidFill>
                  <a:schemeClr val="dk2"/>
                </a:solidFill>
                <a:latin typeface="Open Sans"/>
                <a:ea typeface="Open Sans"/>
                <a:cs typeface="Open Sans"/>
                <a:sym typeface="Open Sans"/>
              </a:endParaRPr>
            </a:p>
          </p:txBody>
        </p:sp>
      </p:grpSp>
      <p:grpSp>
        <p:nvGrpSpPr>
          <p:cNvPr id="814" name="Google Shape;814;p80"/>
          <p:cNvGrpSpPr/>
          <p:nvPr/>
        </p:nvGrpSpPr>
        <p:grpSpPr>
          <a:xfrm>
            <a:off x="2957950" y="1660654"/>
            <a:ext cx="3167569" cy="3035783"/>
            <a:chOff x="2610905" y="610653"/>
            <a:chExt cx="3922200" cy="3922200"/>
          </a:xfrm>
        </p:grpSpPr>
        <p:sp>
          <p:nvSpPr>
            <p:cNvPr id="815" name="Google Shape;815;p80"/>
            <p:cNvSpPr/>
            <p:nvPr/>
          </p:nvSpPr>
          <p:spPr>
            <a:xfrm rot="-4980021">
              <a:off x="3204123" y="1186472"/>
              <a:ext cx="2771960" cy="2771960"/>
            </a:xfrm>
            <a:prstGeom prst="blockArc">
              <a:avLst>
                <a:gd fmla="val 12602522" name="adj1"/>
                <a:gd fmla="val 16867657" name="adj2"/>
                <a:gd fmla="val 20844" name="adj3"/>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0"/>
            <p:cNvSpPr/>
            <p:nvPr/>
          </p:nvSpPr>
          <p:spPr>
            <a:xfrm rot="7920309">
              <a:off x="3183402" y="1183149"/>
              <a:ext cx="2777207" cy="2777207"/>
            </a:xfrm>
            <a:prstGeom prst="blockArc">
              <a:avLst>
                <a:gd fmla="val 12602522" name="adj1"/>
                <a:gd fmla="val 16867657" name="adj2"/>
                <a:gd fmla="val 20844" name="adj3"/>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0"/>
            <p:cNvSpPr/>
            <p:nvPr/>
          </p:nvSpPr>
          <p:spPr>
            <a:xfrm rot="3600063">
              <a:off x="3186335" y="1195681"/>
              <a:ext cx="2777488" cy="2777488"/>
            </a:xfrm>
            <a:prstGeom prst="blockArc">
              <a:avLst>
                <a:gd fmla="val 12602522" name="adj1"/>
                <a:gd fmla="val 16867657" name="adj2"/>
                <a:gd fmla="val 20844" name="adj3"/>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0"/>
            <p:cNvSpPr/>
            <p:nvPr/>
          </p:nvSpPr>
          <p:spPr>
            <a:xfrm rot="4024705">
              <a:off x="5326681" y="1940898"/>
              <a:ext cx="578477" cy="579147"/>
            </a:xfrm>
            <a:prstGeom prst="pie">
              <a:avLst>
                <a:gd fmla="val 6190354" name="adj1"/>
                <a:gd fmla="val 14996165" name="adj2"/>
              </a:avLst>
            </a:prstGeom>
            <a:solidFill>
              <a:srgbClr val="741B47"/>
            </a:solidFill>
            <a:ln cap="flat" cmpd="sng" w="9525">
              <a:solidFill>
                <a:srgbClr val="741B47"/>
              </a:solidFill>
              <a:prstDash val="solid"/>
              <a:round/>
              <a:headEnd len="sm" w="sm" type="none"/>
              <a:tailEnd len="sm" w="sm" type="none"/>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0"/>
            <p:cNvSpPr/>
            <p:nvPr/>
          </p:nvSpPr>
          <p:spPr>
            <a:xfrm rot="-6816027">
              <a:off x="5326729" y="1940918"/>
              <a:ext cx="578485" cy="579035"/>
            </a:xfrm>
            <a:prstGeom prst="pie">
              <a:avLst>
                <a:gd fmla="val 4028252" name="adj1"/>
                <a:gd fmla="val 17183677" name="adj2"/>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0"/>
            <p:cNvSpPr/>
            <p:nvPr/>
          </p:nvSpPr>
          <p:spPr>
            <a:xfrm rot="-9359762">
              <a:off x="3193941" y="1176205"/>
              <a:ext cx="2777287" cy="2777287"/>
            </a:xfrm>
            <a:prstGeom prst="blockArc">
              <a:avLst>
                <a:gd fmla="val 12602522" name="adj1"/>
                <a:gd fmla="val 16867657" name="adj2"/>
                <a:gd fmla="val 20844" name="adj3"/>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0"/>
            <p:cNvSpPr/>
            <p:nvPr/>
          </p:nvSpPr>
          <p:spPr>
            <a:xfrm rot="-8936366">
              <a:off x="3659126" y="3173505"/>
              <a:ext cx="578551" cy="578963"/>
            </a:xfrm>
            <a:prstGeom prst="pie">
              <a:avLst>
                <a:gd fmla="val 6190354" name="adj1"/>
                <a:gd fmla="val 14996165" name="adj2"/>
              </a:avLst>
            </a:prstGeom>
            <a:solidFill>
              <a:srgbClr val="C27BA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0"/>
            <p:cNvSpPr/>
            <p:nvPr/>
          </p:nvSpPr>
          <p:spPr>
            <a:xfrm rot="1824498">
              <a:off x="3659375" y="3173497"/>
              <a:ext cx="578475" cy="578885"/>
            </a:xfrm>
            <a:prstGeom prst="pie">
              <a:avLst>
                <a:gd fmla="val 4028252" name="adj1"/>
                <a:gd fmla="val 17183677" name="adj2"/>
              </a:avLst>
            </a:prstGeom>
            <a:solidFill>
              <a:srgbClr val="C27B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0"/>
            <p:cNvSpPr/>
            <p:nvPr/>
          </p:nvSpPr>
          <p:spPr>
            <a:xfrm rot="-600092">
              <a:off x="3198852" y="1195456"/>
              <a:ext cx="2777611" cy="2777611"/>
            </a:xfrm>
            <a:prstGeom prst="blockArc">
              <a:avLst>
                <a:gd fmla="val 12513247" name="adj1"/>
                <a:gd fmla="val 16867657" name="adj2"/>
                <a:gd fmla="val 20844" name="adj3"/>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0"/>
            <p:cNvSpPr/>
            <p:nvPr/>
          </p:nvSpPr>
          <p:spPr>
            <a:xfrm rot="-176551">
              <a:off x="4312105" y="1195442"/>
              <a:ext cx="578563" cy="579162"/>
            </a:xfrm>
            <a:prstGeom prst="pie">
              <a:avLst>
                <a:gd fmla="val 6190354" name="adj1"/>
                <a:gd fmla="val 14996165" name="adj2"/>
              </a:avLst>
            </a:prstGeom>
            <a:solidFill>
              <a:srgbClr val="4C113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0"/>
            <p:cNvSpPr/>
            <p:nvPr/>
          </p:nvSpPr>
          <p:spPr>
            <a:xfrm rot="10584085">
              <a:off x="4312088" y="1195622"/>
              <a:ext cx="578340" cy="578939"/>
            </a:xfrm>
            <a:prstGeom prst="pie">
              <a:avLst>
                <a:gd fmla="val 4028252" name="adj1"/>
                <a:gd fmla="val 17183677" name="adj2"/>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0"/>
            <p:cNvSpPr/>
            <p:nvPr/>
          </p:nvSpPr>
          <p:spPr>
            <a:xfrm rot="8344778">
              <a:off x="4940929" y="3162886"/>
              <a:ext cx="578465" cy="578888"/>
            </a:xfrm>
            <a:prstGeom prst="pie">
              <a:avLst>
                <a:gd fmla="val 6190354" name="adj1"/>
                <a:gd fmla="val 14996165" name="adj2"/>
              </a:avLst>
            </a:prstGeom>
            <a:solidFill>
              <a:srgbClr val="A64D79"/>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0"/>
            <p:cNvSpPr/>
            <p:nvPr/>
          </p:nvSpPr>
          <p:spPr>
            <a:xfrm rot="-2495643">
              <a:off x="4941000" y="3162728"/>
              <a:ext cx="578445" cy="579093"/>
            </a:xfrm>
            <a:prstGeom prst="pie">
              <a:avLst>
                <a:gd fmla="val 4028252" name="adj1"/>
                <a:gd fmla="val 17183677" name="adj2"/>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0"/>
            <p:cNvSpPr/>
            <p:nvPr/>
          </p:nvSpPr>
          <p:spPr>
            <a:xfrm rot="-4556960">
              <a:off x="3257335" y="1939059"/>
              <a:ext cx="578302" cy="578957"/>
            </a:xfrm>
            <a:prstGeom prst="pie">
              <a:avLst>
                <a:gd fmla="val 6190354" name="adj1"/>
                <a:gd fmla="val 14996165" name="adj2"/>
              </a:avLst>
            </a:prstGeom>
            <a:solidFill>
              <a:srgbClr val="D5A6BD"/>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0"/>
            <p:cNvSpPr/>
            <p:nvPr/>
          </p:nvSpPr>
          <p:spPr>
            <a:xfrm rot="6204541">
              <a:off x="3257468" y="1938977"/>
              <a:ext cx="578264" cy="578917"/>
            </a:xfrm>
            <a:prstGeom prst="pie">
              <a:avLst>
                <a:gd fmla="val 4028252" name="adj1"/>
                <a:gd fmla="val 17183677" name="adj2"/>
              </a:avLst>
            </a:prstGeom>
            <a:solidFill>
              <a:srgbClr val="D5A6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0"/>
            <p:cNvSpPr txBox="1"/>
            <p:nvPr/>
          </p:nvSpPr>
          <p:spPr>
            <a:xfrm>
              <a:off x="4821990" y="1307655"/>
              <a:ext cx="5079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pen Sans"/>
                  <a:ea typeface="Open Sans"/>
                  <a:cs typeface="Open Sans"/>
                  <a:sym typeface="Open Sans"/>
                </a:rPr>
                <a:t>05</a:t>
              </a:r>
              <a:endParaRPr b="1">
                <a:solidFill>
                  <a:srgbClr val="FFFFFF"/>
                </a:solidFill>
                <a:latin typeface="Open Sans"/>
                <a:ea typeface="Open Sans"/>
                <a:cs typeface="Open Sans"/>
                <a:sym typeface="Open Sans"/>
              </a:endParaRPr>
            </a:p>
          </p:txBody>
        </p:sp>
        <p:sp>
          <p:nvSpPr>
            <p:cNvPr id="831" name="Google Shape;831;p80"/>
            <p:cNvSpPr txBox="1"/>
            <p:nvPr/>
          </p:nvSpPr>
          <p:spPr>
            <a:xfrm>
              <a:off x="3570426" y="1548559"/>
              <a:ext cx="507900" cy="58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pen Sans"/>
                  <a:ea typeface="Open Sans"/>
                  <a:cs typeface="Open Sans"/>
                  <a:sym typeface="Open Sans"/>
                </a:rPr>
                <a:t>01</a:t>
              </a:r>
              <a:endParaRPr b="1">
                <a:solidFill>
                  <a:srgbClr val="FFFFFF"/>
                </a:solidFill>
                <a:latin typeface="Open Sans"/>
                <a:ea typeface="Open Sans"/>
                <a:cs typeface="Open Sans"/>
                <a:sym typeface="Open Sans"/>
              </a:endParaRPr>
            </a:p>
          </p:txBody>
        </p:sp>
        <p:sp>
          <p:nvSpPr>
            <p:cNvPr id="832" name="Google Shape;832;p80"/>
            <p:cNvSpPr txBox="1"/>
            <p:nvPr/>
          </p:nvSpPr>
          <p:spPr>
            <a:xfrm>
              <a:off x="3381523" y="2911505"/>
              <a:ext cx="507900" cy="52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pen Sans"/>
                  <a:ea typeface="Open Sans"/>
                  <a:cs typeface="Open Sans"/>
                  <a:sym typeface="Open Sans"/>
                </a:rPr>
                <a:t>02</a:t>
              </a:r>
              <a:endParaRPr b="1">
                <a:solidFill>
                  <a:srgbClr val="FFFFFF"/>
                </a:solidFill>
                <a:latin typeface="Open Sans"/>
                <a:ea typeface="Open Sans"/>
                <a:cs typeface="Open Sans"/>
                <a:sym typeface="Open Sans"/>
              </a:endParaRPr>
            </a:p>
          </p:txBody>
        </p:sp>
        <p:sp>
          <p:nvSpPr>
            <p:cNvPr id="833" name="Google Shape;833;p80"/>
            <p:cNvSpPr txBox="1"/>
            <p:nvPr/>
          </p:nvSpPr>
          <p:spPr>
            <a:xfrm>
              <a:off x="4572106" y="3351854"/>
              <a:ext cx="5079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pen Sans"/>
                  <a:ea typeface="Open Sans"/>
                  <a:cs typeface="Open Sans"/>
                  <a:sym typeface="Open Sans"/>
                </a:rPr>
                <a:t>03</a:t>
              </a:r>
              <a:endParaRPr b="1">
                <a:solidFill>
                  <a:srgbClr val="FFFFFF"/>
                </a:solidFill>
                <a:latin typeface="Open Sans"/>
                <a:ea typeface="Open Sans"/>
                <a:cs typeface="Open Sans"/>
                <a:sym typeface="Open Sans"/>
              </a:endParaRPr>
            </a:p>
          </p:txBody>
        </p:sp>
        <p:sp>
          <p:nvSpPr>
            <p:cNvPr id="834" name="Google Shape;834;p80"/>
            <p:cNvSpPr txBox="1"/>
            <p:nvPr/>
          </p:nvSpPr>
          <p:spPr>
            <a:xfrm>
              <a:off x="5362023" y="2461525"/>
              <a:ext cx="507900" cy="45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Open Sans"/>
                  <a:ea typeface="Open Sans"/>
                  <a:cs typeface="Open Sans"/>
                  <a:sym typeface="Open Sans"/>
                </a:rPr>
                <a:t>04</a:t>
              </a:r>
              <a:endParaRPr b="1">
                <a:solidFill>
                  <a:srgbClr val="FFFFFF"/>
                </a:solidFill>
                <a:latin typeface="Open Sans"/>
                <a:ea typeface="Open Sans"/>
                <a:cs typeface="Open Sans"/>
                <a:sym typeface="Open Sans"/>
              </a:endParaRPr>
            </a:p>
          </p:txBody>
        </p:sp>
      </p:grpSp>
      <p:sp>
        <p:nvSpPr>
          <p:cNvPr id="835" name="Google Shape;835;p80"/>
          <p:cNvSpPr txBox="1"/>
          <p:nvPr/>
        </p:nvSpPr>
        <p:spPr>
          <a:xfrm>
            <a:off x="4003669" y="2901475"/>
            <a:ext cx="1122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Open Sans"/>
                <a:ea typeface="Open Sans"/>
                <a:cs typeface="Open Sans"/>
                <a:sym typeface="Open Sans"/>
              </a:rPr>
              <a:t>Jupyter notebooks</a:t>
            </a:r>
            <a:endParaRPr sz="1200">
              <a:latin typeface="Open Sans"/>
              <a:ea typeface="Open Sans"/>
              <a:cs typeface="Open Sans"/>
              <a:sym typeface="Open Sans"/>
            </a:endParaRPr>
          </a:p>
        </p:txBody>
      </p:sp>
      <p:sp>
        <p:nvSpPr>
          <p:cNvPr id="836" name="Google Shape;836;p80"/>
          <p:cNvSpPr txBox="1"/>
          <p:nvPr/>
        </p:nvSpPr>
        <p:spPr>
          <a:xfrm>
            <a:off x="448000" y="4596950"/>
            <a:ext cx="601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Open Sans"/>
                <a:ea typeface="Open Sans"/>
                <a:cs typeface="Open Sans"/>
                <a:sym typeface="Open Sans"/>
              </a:rPr>
              <a:t>References: </a:t>
            </a:r>
            <a:r>
              <a:rPr lang="en" sz="800" u="sng">
                <a:solidFill>
                  <a:srgbClr val="2200CC"/>
                </a:solidFill>
                <a:latin typeface="Open Sans"/>
                <a:ea typeface="Open Sans"/>
                <a:cs typeface="Open Sans"/>
                <a:sym typeface="Open Sans"/>
                <a:hlinkClick r:id="rId3">
                  <a:extLst>
                    <a:ext uri="{A12FA001-AC4F-418D-AE19-62706E023703}">
                      <ahyp:hlinkClr val="tx"/>
                    </a:ext>
                  </a:extLst>
                </a:hlinkClick>
              </a:rPr>
              <a:t>https://www.ibm.com/downloads/cas/V0XQ0ZRE</a:t>
            </a:r>
            <a:endParaRPr sz="800">
              <a:latin typeface="Open Sans"/>
              <a:ea typeface="Open Sans"/>
              <a:cs typeface="Open Sans"/>
              <a:sym typeface="Open Sans"/>
            </a:endParaRPr>
          </a:p>
          <a:p>
            <a:pPr indent="457200" lvl="0" marL="0" rtl="0" algn="l">
              <a:spcBef>
                <a:spcPts val="0"/>
              </a:spcBef>
              <a:spcAft>
                <a:spcPts val="0"/>
              </a:spcAft>
              <a:buNone/>
            </a:pPr>
            <a:r>
              <a:rPr lang="en" sz="800">
                <a:latin typeface="Open Sans"/>
                <a:ea typeface="Open Sans"/>
                <a:cs typeface="Open Sans"/>
                <a:sym typeface="Open Sans"/>
              </a:rPr>
              <a:t>     </a:t>
            </a:r>
            <a:r>
              <a:rPr lang="en" sz="800" u="sng">
                <a:solidFill>
                  <a:srgbClr val="2200CC"/>
                </a:solidFill>
                <a:latin typeface="Open Sans"/>
                <a:ea typeface="Open Sans"/>
                <a:cs typeface="Open Sans"/>
                <a:sym typeface="Open Sans"/>
                <a:hlinkClick r:id="rId4">
                  <a:extLst>
                    <a:ext uri="{A12FA001-AC4F-418D-AE19-62706E023703}">
                      <ahyp:hlinkClr val="tx"/>
                    </a:ext>
                  </a:extLst>
                </a:hlinkClick>
              </a:rPr>
              <a:t>https://github.com/watson-developer-cloud/assistant-improve-recommendations-notebook</a:t>
            </a:r>
            <a:endParaRPr sz="800">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8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Performance Tracking &amp; Ongoing Training</a:t>
            </a:r>
            <a:endParaRPr/>
          </a:p>
        </p:txBody>
      </p:sp>
      <p:sp>
        <p:nvSpPr>
          <p:cNvPr id="843" name="Google Shape;843;p8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Performance dashboard in Watson Discovery -  review queries performed and retrain by bringing relevant results to the top</a:t>
            </a:r>
            <a:endParaRPr sz="1500"/>
          </a:p>
        </p:txBody>
      </p:sp>
      <p:pic>
        <p:nvPicPr>
          <p:cNvPr id="844" name="Google Shape;844;p81"/>
          <p:cNvPicPr preferRelativeResize="0"/>
          <p:nvPr/>
        </p:nvPicPr>
        <p:blipFill>
          <a:blip r:embed="rId3">
            <a:alphaModFix/>
          </a:blip>
          <a:stretch>
            <a:fillRect/>
          </a:stretch>
        </p:blipFill>
        <p:spPr>
          <a:xfrm>
            <a:off x="211025" y="1920350"/>
            <a:ext cx="4532577" cy="1655449"/>
          </a:xfrm>
          <a:prstGeom prst="rect">
            <a:avLst/>
          </a:prstGeom>
          <a:noFill/>
          <a:ln>
            <a:noFill/>
          </a:ln>
        </p:spPr>
      </p:pic>
      <p:pic>
        <p:nvPicPr>
          <p:cNvPr id="845" name="Google Shape;845;p81"/>
          <p:cNvPicPr preferRelativeResize="0"/>
          <p:nvPr/>
        </p:nvPicPr>
        <p:blipFill>
          <a:blip r:embed="rId4">
            <a:alphaModFix/>
          </a:blip>
          <a:stretch>
            <a:fillRect/>
          </a:stretch>
        </p:blipFill>
        <p:spPr>
          <a:xfrm>
            <a:off x="4126581" y="3575800"/>
            <a:ext cx="4894572" cy="1087425"/>
          </a:xfrm>
          <a:prstGeom prst="rect">
            <a:avLst/>
          </a:prstGeom>
          <a:noFill/>
          <a:ln>
            <a:noFill/>
          </a:ln>
        </p:spPr>
      </p:pic>
      <p:sp>
        <p:nvSpPr>
          <p:cNvPr id="846" name="Google Shape;846;p81"/>
          <p:cNvSpPr/>
          <p:nvPr/>
        </p:nvSpPr>
        <p:spPr>
          <a:xfrm>
            <a:off x="6310200" y="3461125"/>
            <a:ext cx="2147400" cy="1278300"/>
          </a:xfrm>
          <a:prstGeom prst="ellipse">
            <a:avLst/>
          </a:prstGeom>
          <a:noFill/>
          <a:ln cap="flat" cmpd="sng" w="19050">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71" name="Google Shape;171;p1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t>
            </a:r>
            <a:r>
              <a:rPr lang="en"/>
              <a:t>Expressprint is currently facing </a:t>
            </a:r>
            <a:r>
              <a:rPr lang="en"/>
              <a:t>challenges in </a:t>
            </a:r>
            <a:r>
              <a:rPr lang="en"/>
              <a:t>replying its customer</a:t>
            </a:r>
            <a:r>
              <a:rPr lang="en"/>
              <a:t>’</a:t>
            </a:r>
            <a:r>
              <a:rPr lang="en"/>
              <a:t>s </a:t>
            </a:r>
            <a:r>
              <a:rPr lang="en"/>
              <a:t>i</a:t>
            </a:r>
            <a:r>
              <a:rPr lang="en"/>
              <a:t>nquiries promptly after working hours and also during the high demand period during the office hours.</a:t>
            </a:r>
            <a:endParaRPr/>
          </a:p>
          <a:p>
            <a:pPr indent="0" lvl="0" marL="0" rtl="0" algn="l">
              <a:spcBef>
                <a:spcPts val="1200"/>
              </a:spcBef>
              <a:spcAft>
                <a:spcPts val="1200"/>
              </a:spcAft>
              <a:buNone/>
            </a:pPr>
            <a:r>
              <a:rPr lang="en"/>
              <a:t>These problem </a:t>
            </a:r>
            <a:r>
              <a:rPr lang="en"/>
              <a:t>have </a:t>
            </a:r>
            <a:r>
              <a:rPr lang="en"/>
              <a:t>negatively impacted on customer service quality as well as revenue lost for the company. </a:t>
            </a:r>
            <a:endParaRPr/>
          </a:p>
        </p:txBody>
      </p:sp>
      <p:sp>
        <p:nvSpPr>
          <p:cNvPr id="172" name="Google Shape;17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19"/>
          <p:cNvPicPr preferRelativeResize="0"/>
          <p:nvPr/>
        </p:nvPicPr>
        <p:blipFill>
          <a:blip r:embed="rId3">
            <a:alphaModFix/>
          </a:blip>
          <a:stretch>
            <a:fillRect/>
          </a:stretch>
        </p:blipFill>
        <p:spPr>
          <a:xfrm>
            <a:off x="1895738" y="3280600"/>
            <a:ext cx="2428875" cy="952500"/>
          </a:xfrm>
          <a:prstGeom prst="rect">
            <a:avLst/>
          </a:prstGeom>
          <a:noFill/>
          <a:ln>
            <a:noFill/>
          </a:ln>
        </p:spPr>
      </p:pic>
      <p:pic>
        <p:nvPicPr>
          <p:cNvPr id="174" name="Google Shape;174;p19"/>
          <p:cNvPicPr preferRelativeResize="0"/>
          <p:nvPr/>
        </p:nvPicPr>
        <p:blipFill>
          <a:blip r:embed="rId4">
            <a:alphaModFix/>
          </a:blip>
          <a:stretch>
            <a:fillRect/>
          </a:stretch>
        </p:blipFill>
        <p:spPr>
          <a:xfrm>
            <a:off x="4626150" y="3232475"/>
            <a:ext cx="904425" cy="9044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Enhancements</a:t>
            </a:r>
            <a:endParaRPr/>
          </a:p>
        </p:txBody>
      </p:sp>
      <p:sp>
        <p:nvSpPr>
          <p:cNvPr id="852" name="Google Shape;852;p82"/>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 for “</a:t>
            </a:r>
            <a:r>
              <a:rPr lang="en"/>
              <a:t>AnimalB” - </a:t>
            </a:r>
            <a:r>
              <a:rPr lang="en"/>
              <a:t>MVP 1.0</a:t>
            </a:r>
            <a:endParaRPr/>
          </a:p>
          <a:p>
            <a:pPr indent="-317500" lvl="0" marL="457200" rtl="0" algn="l">
              <a:spcBef>
                <a:spcPts val="1200"/>
              </a:spcBef>
              <a:spcAft>
                <a:spcPts val="0"/>
              </a:spcAft>
              <a:buSzPts val="1400"/>
              <a:buChar char="●"/>
            </a:pPr>
            <a:r>
              <a:rPr lang="en"/>
              <a:t>Provide 24/7 customer support</a:t>
            </a:r>
            <a:endParaRPr/>
          </a:p>
          <a:p>
            <a:pPr indent="-317500" lvl="0" marL="457200" rtl="0" algn="l">
              <a:spcBef>
                <a:spcPts val="0"/>
              </a:spcBef>
              <a:spcAft>
                <a:spcPts val="0"/>
              </a:spcAft>
              <a:buSzPts val="1400"/>
              <a:buChar char="●"/>
            </a:pPr>
            <a:r>
              <a:rPr lang="en"/>
              <a:t>Reduce customer frustration due to slow replies</a:t>
            </a:r>
            <a:endParaRPr/>
          </a:p>
          <a:p>
            <a:pPr indent="-317500" lvl="0" marL="457200" rtl="0" algn="l">
              <a:spcBef>
                <a:spcPts val="0"/>
              </a:spcBef>
              <a:spcAft>
                <a:spcPts val="0"/>
              </a:spcAft>
              <a:buSzPts val="1400"/>
              <a:buChar char="●"/>
            </a:pPr>
            <a:r>
              <a:rPr lang="en"/>
              <a:t>Enable human consultants to focus more on other aspects of Expressprint’s business operations</a:t>
            </a:r>
            <a:endParaRPr/>
          </a:p>
        </p:txBody>
      </p:sp>
      <p:sp>
        <p:nvSpPr>
          <p:cNvPr id="853" name="Google Shape;853;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82"/>
          <p:cNvSpPr txBox="1"/>
          <p:nvPr>
            <p:ph idx="2" type="body"/>
          </p:nvPr>
        </p:nvSpPr>
        <p:spPr>
          <a:xfrm>
            <a:off x="4832400" y="1266175"/>
            <a:ext cx="3999900" cy="3550500"/>
          </a:xfrm>
          <a:prstGeom prst="rect">
            <a:avLst/>
          </a:prstGeom>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None/>
            </a:pPr>
            <a:r>
              <a:rPr lang="en"/>
              <a:t>Future Goals for “</a:t>
            </a:r>
            <a:r>
              <a:rPr lang="en"/>
              <a:t>ButterC” - MVP 2.0</a:t>
            </a:r>
            <a:endParaRPr/>
          </a:p>
          <a:p>
            <a:pPr indent="-310832" lvl="0" marL="457200" rtl="0" algn="l">
              <a:lnSpc>
                <a:spcPct val="115000"/>
              </a:lnSpc>
              <a:spcBef>
                <a:spcPts val="1200"/>
              </a:spcBef>
              <a:spcAft>
                <a:spcPts val="0"/>
              </a:spcAft>
              <a:buSzPct val="100000"/>
              <a:buChar char="●"/>
            </a:pPr>
            <a:r>
              <a:rPr lang="en"/>
              <a:t>Bring </a:t>
            </a:r>
            <a:r>
              <a:rPr lang="en"/>
              <a:t>more accessibility to customers that need assistance while on the move</a:t>
            </a:r>
            <a:endParaRPr/>
          </a:p>
          <a:p>
            <a:pPr indent="-310832" lvl="0" marL="457200" rtl="0" algn="l">
              <a:lnSpc>
                <a:spcPct val="115000"/>
              </a:lnSpc>
              <a:spcBef>
                <a:spcPts val="0"/>
              </a:spcBef>
              <a:spcAft>
                <a:spcPts val="0"/>
              </a:spcAft>
              <a:buSzPct val="100000"/>
              <a:buChar char="●"/>
            </a:pPr>
            <a:r>
              <a:rPr lang="en"/>
              <a:t>Cater for further convenience through chat platforms</a:t>
            </a:r>
            <a:endParaRPr/>
          </a:p>
          <a:p>
            <a:pPr indent="-310832" lvl="0" marL="457200" rtl="0" algn="l">
              <a:lnSpc>
                <a:spcPct val="115000"/>
              </a:lnSpc>
              <a:spcBef>
                <a:spcPts val="0"/>
              </a:spcBef>
              <a:spcAft>
                <a:spcPts val="0"/>
              </a:spcAft>
              <a:buSzPct val="100000"/>
              <a:buChar char="●"/>
            </a:pPr>
            <a:r>
              <a:rPr lang="en"/>
              <a:t>Measure customer satisfaction from using of virtual agent to improve performance</a:t>
            </a:r>
            <a:endParaRPr/>
          </a:p>
          <a:p>
            <a:pPr indent="0" lvl="0" marL="0" rtl="0" algn="l">
              <a:lnSpc>
                <a:spcPct val="115000"/>
              </a:lnSpc>
              <a:spcBef>
                <a:spcPts val="1200"/>
              </a:spcBef>
              <a:spcAft>
                <a:spcPts val="0"/>
              </a:spcAft>
              <a:buNone/>
            </a:pPr>
            <a:r>
              <a:rPr lang="en"/>
              <a:t>Future Goals for “</a:t>
            </a:r>
            <a:r>
              <a:rPr lang="en"/>
              <a:t>Choki” - MVP 3.0</a:t>
            </a:r>
            <a:endParaRPr/>
          </a:p>
          <a:p>
            <a:pPr indent="-310832" lvl="0" marL="457200" rtl="0" algn="l">
              <a:lnSpc>
                <a:spcPct val="115000"/>
              </a:lnSpc>
              <a:spcBef>
                <a:spcPts val="1200"/>
              </a:spcBef>
              <a:spcAft>
                <a:spcPts val="0"/>
              </a:spcAft>
              <a:buSzPct val="100000"/>
              <a:buChar char="●"/>
            </a:pPr>
            <a:r>
              <a:rPr lang="en"/>
              <a:t>Facilitate multi-linguistic conversations for improved understanding of customers’ purchasing needs</a:t>
            </a:r>
            <a:endParaRPr/>
          </a:p>
          <a:p>
            <a:pPr indent="-310832" lvl="0" marL="457200" rtl="0" algn="l">
              <a:lnSpc>
                <a:spcPct val="115000"/>
              </a:lnSpc>
              <a:spcBef>
                <a:spcPts val="0"/>
              </a:spcBef>
              <a:spcAft>
                <a:spcPts val="0"/>
              </a:spcAft>
              <a:buSzPct val="100000"/>
              <a:buChar char="●"/>
            </a:pPr>
            <a:r>
              <a:rPr lang="en"/>
              <a:t>Understand customers’ psychological frame of mind so human consultants are better equipped to handle them</a:t>
            </a:r>
            <a:endParaRPr/>
          </a:p>
        </p:txBody>
      </p:sp>
      <p:pic>
        <p:nvPicPr>
          <p:cNvPr id="855" name="Google Shape;855;p82"/>
          <p:cNvPicPr preferRelativeResize="0"/>
          <p:nvPr/>
        </p:nvPicPr>
        <p:blipFill>
          <a:blip r:embed="rId3">
            <a:alphaModFix/>
          </a:blip>
          <a:stretch>
            <a:fillRect/>
          </a:stretch>
        </p:blipFill>
        <p:spPr>
          <a:xfrm>
            <a:off x="7849575" y="112275"/>
            <a:ext cx="1112650" cy="11126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861" name="Google Shape;861;p83"/>
          <p:cNvCxnSpPr/>
          <p:nvPr/>
        </p:nvCxnSpPr>
        <p:spPr>
          <a:xfrm>
            <a:off x="559025" y="2023250"/>
            <a:ext cx="8119200" cy="0"/>
          </a:xfrm>
          <a:prstGeom prst="straightConnector1">
            <a:avLst/>
          </a:prstGeom>
          <a:noFill/>
          <a:ln cap="flat" cmpd="sng" w="9525">
            <a:solidFill>
              <a:srgbClr val="4C1130"/>
            </a:solidFill>
            <a:prstDash val="solid"/>
            <a:round/>
            <a:headEnd len="med" w="med" type="none"/>
            <a:tailEnd len="med" w="med" type="triangle"/>
          </a:ln>
        </p:spPr>
      </p:cxnSp>
      <p:sp>
        <p:nvSpPr>
          <p:cNvPr id="862" name="Google Shape;862;p83"/>
          <p:cNvSpPr/>
          <p:nvPr/>
        </p:nvSpPr>
        <p:spPr>
          <a:xfrm>
            <a:off x="1554875" y="1932050"/>
            <a:ext cx="187200" cy="182400"/>
          </a:xfrm>
          <a:prstGeom prst="ellipse">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3" name="Google Shape;863;p83"/>
          <p:cNvCxnSpPr/>
          <p:nvPr/>
        </p:nvCxnSpPr>
        <p:spPr>
          <a:xfrm flipH="1">
            <a:off x="1633775" y="2114450"/>
            <a:ext cx="7200" cy="529500"/>
          </a:xfrm>
          <a:prstGeom prst="straightConnector1">
            <a:avLst/>
          </a:prstGeom>
          <a:noFill/>
          <a:ln cap="flat" cmpd="sng" w="9525">
            <a:solidFill>
              <a:srgbClr val="4C1130"/>
            </a:solidFill>
            <a:prstDash val="solid"/>
            <a:round/>
            <a:headEnd len="med" w="med" type="none"/>
            <a:tailEnd len="med" w="med" type="triangle"/>
          </a:ln>
        </p:spPr>
      </p:cxnSp>
      <p:sp>
        <p:nvSpPr>
          <p:cNvPr id="864" name="Google Shape;864;p83"/>
          <p:cNvSpPr txBox="1"/>
          <p:nvPr/>
        </p:nvSpPr>
        <p:spPr>
          <a:xfrm>
            <a:off x="1168625" y="2643950"/>
            <a:ext cx="1014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C1130"/>
                </a:solidFill>
                <a:latin typeface="Open Sans"/>
                <a:ea typeface="Open Sans"/>
                <a:cs typeface="Open Sans"/>
                <a:sym typeface="Open Sans"/>
              </a:rPr>
              <a:t>Pilot Test for “AnimalB”</a:t>
            </a:r>
            <a:endParaRPr>
              <a:solidFill>
                <a:srgbClr val="4C1130"/>
              </a:solidFill>
              <a:latin typeface="Open Sans"/>
              <a:ea typeface="Open Sans"/>
              <a:cs typeface="Open Sans"/>
              <a:sym typeface="Open Sans"/>
            </a:endParaRPr>
          </a:p>
        </p:txBody>
      </p:sp>
      <p:sp>
        <p:nvSpPr>
          <p:cNvPr id="865" name="Google Shape;865;p83"/>
          <p:cNvSpPr/>
          <p:nvPr/>
        </p:nvSpPr>
        <p:spPr>
          <a:xfrm>
            <a:off x="3259525" y="1932050"/>
            <a:ext cx="187200" cy="182400"/>
          </a:xfrm>
          <a:prstGeom prst="ellipse">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3"/>
          <p:cNvSpPr/>
          <p:nvPr/>
        </p:nvSpPr>
        <p:spPr>
          <a:xfrm>
            <a:off x="5655900" y="1932050"/>
            <a:ext cx="187200" cy="182400"/>
          </a:xfrm>
          <a:prstGeom prst="ellipse">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3"/>
          <p:cNvSpPr txBox="1"/>
          <p:nvPr/>
        </p:nvSpPr>
        <p:spPr>
          <a:xfrm>
            <a:off x="1117425" y="1543300"/>
            <a:ext cx="112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Apr 2022</a:t>
            </a:r>
            <a:endParaRPr>
              <a:latin typeface="Open Sans"/>
              <a:ea typeface="Open Sans"/>
              <a:cs typeface="Open Sans"/>
              <a:sym typeface="Open Sans"/>
            </a:endParaRPr>
          </a:p>
        </p:txBody>
      </p:sp>
      <p:cxnSp>
        <p:nvCxnSpPr>
          <p:cNvPr id="868" name="Google Shape;868;p83"/>
          <p:cNvCxnSpPr/>
          <p:nvPr/>
        </p:nvCxnSpPr>
        <p:spPr>
          <a:xfrm flipH="1">
            <a:off x="3349525" y="2114450"/>
            <a:ext cx="7200" cy="529500"/>
          </a:xfrm>
          <a:prstGeom prst="straightConnector1">
            <a:avLst/>
          </a:prstGeom>
          <a:noFill/>
          <a:ln cap="flat" cmpd="sng" w="9525">
            <a:solidFill>
              <a:srgbClr val="4C1130"/>
            </a:solidFill>
            <a:prstDash val="solid"/>
            <a:round/>
            <a:headEnd len="med" w="med" type="none"/>
            <a:tailEnd len="med" w="med" type="triangle"/>
          </a:ln>
        </p:spPr>
      </p:cxnSp>
      <p:sp>
        <p:nvSpPr>
          <p:cNvPr id="869" name="Google Shape;869;p83"/>
          <p:cNvSpPr txBox="1"/>
          <p:nvPr/>
        </p:nvSpPr>
        <p:spPr>
          <a:xfrm>
            <a:off x="2830600" y="1543300"/>
            <a:ext cx="105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Jun 2022</a:t>
            </a:r>
            <a:endParaRPr>
              <a:latin typeface="Open Sans"/>
              <a:ea typeface="Open Sans"/>
              <a:cs typeface="Open Sans"/>
              <a:sym typeface="Open Sans"/>
            </a:endParaRPr>
          </a:p>
        </p:txBody>
      </p:sp>
      <p:sp>
        <p:nvSpPr>
          <p:cNvPr id="870" name="Google Shape;870;p83"/>
          <p:cNvSpPr txBox="1"/>
          <p:nvPr/>
        </p:nvSpPr>
        <p:spPr>
          <a:xfrm>
            <a:off x="2703125" y="2643950"/>
            <a:ext cx="1347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C1130"/>
                </a:solidFill>
                <a:latin typeface="Open Sans"/>
                <a:ea typeface="Open Sans"/>
                <a:cs typeface="Open Sans"/>
                <a:sym typeface="Open Sans"/>
              </a:rPr>
              <a:t>Launch of PrintBot</a:t>
            </a:r>
            <a:endParaRPr>
              <a:solidFill>
                <a:srgbClr val="4C1130"/>
              </a:solidFill>
              <a:latin typeface="Open Sans"/>
              <a:ea typeface="Open Sans"/>
              <a:cs typeface="Open Sans"/>
              <a:sym typeface="Open Sans"/>
            </a:endParaRPr>
          </a:p>
        </p:txBody>
      </p:sp>
      <p:cxnSp>
        <p:nvCxnSpPr>
          <p:cNvPr id="871" name="Google Shape;871;p83"/>
          <p:cNvCxnSpPr/>
          <p:nvPr/>
        </p:nvCxnSpPr>
        <p:spPr>
          <a:xfrm flipH="1">
            <a:off x="5745900" y="2114450"/>
            <a:ext cx="7200" cy="529500"/>
          </a:xfrm>
          <a:prstGeom prst="straightConnector1">
            <a:avLst/>
          </a:prstGeom>
          <a:noFill/>
          <a:ln cap="flat" cmpd="sng" w="9525">
            <a:solidFill>
              <a:srgbClr val="4C1130"/>
            </a:solidFill>
            <a:prstDash val="solid"/>
            <a:round/>
            <a:headEnd len="med" w="med" type="none"/>
            <a:tailEnd len="med" w="med" type="triangle"/>
          </a:ln>
        </p:spPr>
      </p:cxnSp>
      <p:sp>
        <p:nvSpPr>
          <p:cNvPr id="872" name="Google Shape;872;p83"/>
          <p:cNvSpPr txBox="1"/>
          <p:nvPr/>
        </p:nvSpPr>
        <p:spPr>
          <a:xfrm>
            <a:off x="5187425" y="1552575"/>
            <a:ext cx="112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Sep 2022</a:t>
            </a:r>
            <a:endParaRPr>
              <a:latin typeface="Open Sans"/>
              <a:ea typeface="Open Sans"/>
              <a:cs typeface="Open Sans"/>
              <a:sym typeface="Open Sans"/>
            </a:endParaRPr>
          </a:p>
        </p:txBody>
      </p:sp>
      <p:sp>
        <p:nvSpPr>
          <p:cNvPr id="873" name="Google Shape;873;p83"/>
          <p:cNvSpPr txBox="1"/>
          <p:nvPr/>
        </p:nvSpPr>
        <p:spPr>
          <a:xfrm>
            <a:off x="7586400" y="1552575"/>
            <a:ext cx="105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Dec 2022</a:t>
            </a:r>
            <a:endParaRPr>
              <a:latin typeface="Open Sans"/>
              <a:ea typeface="Open Sans"/>
              <a:cs typeface="Open Sans"/>
              <a:sym typeface="Open Sans"/>
            </a:endParaRPr>
          </a:p>
        </p:txBody>
      </p:sp>
      <p:sp>
        <p:nvSpPr>
          <p:cNvPr id="874" name="Google Shape;874;p83"/>
          <p:cNvSpPr/>
          <p:nvPr/>
        </p:nvSpPr>
        <p:spPr>
          <a:xfrm>
            <a:off x="8018025" y="1932050"/>
            <a:ext cx="187200" cy="182400"/>
          </a:xfrm>
          <a:prstGeom prst="ellipse">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5" name="Google Shape;875;p83"/>
          <p:cNvCxnSpPr/>
          <p:nvPr/>
        </p:nvCxnSpPr>
        <p:spPr>
          <a:xfrm flipH="1">
            <a:off x="8108025" y="2114450"/>
            <a:ext cx="7200" cy="529500"/>
          </a:xfrm>
          <a:prstGeom prst="straightConnector1">
            <a:avLst/>
          </a:prstGeom>
          <a:noFill/>
          <a:ln cap="flat" cmpd="sng" w="9525">
            <a:solidFill>
              <a:srgbClr val="4C1130"/>
            </a:solidFill>
            <a:prstDash val="solid"/>
            <a:round/>
            <a:headEnd len="med" w="med" type="none"/>
            <a:tailEnd len="med" w="med" type="triangle"/>
          </a:ln>
        </p:spPr>
      </p:cxnSp>
      <p:sp>
        <p:nvSpPr>
          <p:cNvPr id="876" name="Google Shape;876;p83"/>
          <p:cNvSpPr txBox="1"/>
          <p:nvPr/>
        </p:nvSpPr>
        <p:spPr>
          <a:xfrm>
            <a:off x="5187425" y="2643950"/>
            <a:ext cx="105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C1130"/>
                </a:solidFill>
                <a:latin typeface="Open Sans"/>
                <a:ea typeface="Open Sans"/>
                <a:cs typeface="Open Sans"/>
                <a:sym typeface="Open Sans"/>
              </a:rPr>
              <a:t>“ButterC”</a:t>
            </a:r>
            <a:endParaRPr>
              <a:solidFill>
                <a:srgbClr val="4C1130"/>
              </a:solidFill>
              <a:latin typeface="Open Sans"/>
              <a:ea typeface="Open Sans"/>
              <a:cs typeface="Open Sans"/>
              <a:sym typeface="Open Sans"/>
            </a:endParaRPr>
          </a:p>
        </p:txBody>
      </p:sp>
      <p:sp>
        <p:nvSpPr>
          <p:cNvPr id="877" name="Google Shape;877;p83"/>
          <p:cNvSpPr txBox="1"/>
          <p:nvPr/>
        </p:nvSpPr>
        <p:spPr>
          <a:xfrm>
            <a:off x="7642875" y="2643938"/>
            <a:ext cx="93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C1130"/>
                </a:solidFill>
                <a:latin typeface="Open Sans"/>
                <a:ea typeface="Open Sans"/>
                <a:cs typeface="Open Sans"/>
                <a:sym typeface="Open Sans"/>
              </a:rPr>
              <a:t>“Choki”</a:t>
            </a:r>
            <a:endParaRPr>
              <a:solidFill>
                <a:srgbClr val="4C1130"/>
              </a:solidFill>
              <a:latin typeface="Open Sans"/>
              <a:ea typeface="Open Sans"/>
              <a:cs typeface="Open Sans"/>
              <a:sym typeface="Open Sans"/>
            </a:endParaRPr>
          </a:p>
        </p:txBody>
      </p:sp>
      <p:sp>
        <p:nvSpPr>
          <p:cNvPr id="878" name="Google Shape;878;p83"/>
          <p:cNvSpPr/>
          <p:nvPr/>
        </p:nvSpPr>
        <p:spPr>
          <a:xfrm>
            <a:off x="1813700" y="2097050"/>
            <a:ext cx="1445700" cy="529500"/>
          </a:xfrm>
          <a:prstGeom prst="rightArrow">
            <a:avLst>
              <a:gd fmla="val 50000" name="adj1"/>
              <a:gd fmla="val 50000" name="adj2"/>
            </a:avLst>
          </a:prstGeom>
          <a:solidFill>
            <a:srgbClr val="A64D79"/>
          </a:solidFill>
          <a:ln cap="flat" cmpd="sng" w="9525">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Open Sans"/>
                <a:ea typeface="Open Sans"/>
                <a:cs typeface="Open Sans"/>
                <a:sym typeface="Open Sans"/>
              </a:rPr>
              <a:t>Testing</a:t>
            </a:r>
            <a:endParaRPr>
              <a:solidFill>
                <a:schemeClr val="lt1"/>
              </a:solidFill>
              <a:latin typeface="Open Sans"/>
              <a:ea typeface="Open Sans"/>
              <a:cs typeface="Open Sans"/>
              <a:sym typeface="Open Sans"/>
            </a:endParaRPr>
          </a:p>
        </p:txBody>
      </p:sp>
      <p:sp>
        <p:nvSpPr>
          <p:cNvPr id="879" name="Google Shape;879;p83"/>
          <p:cNvSpPr txBox="1"/>
          <p:nvPr/>
        </p:nvSpPr>
        <p:spPr>
          <a:xfrm>
            <a:off x="4570675" y="3044150"/>
            <a:ext cx="2517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Speech-to-text</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Whatsapp integration</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Telegram integration</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Customer satisfaction rating</a:t>
            </a:r>
            <a:endParaRPr>
              <a:solidFill>
                <a:schemeClr val="dk2"/>
              </a:solidFill>
              <a:latin typeface="Open Sans"/>
              <a:ea typeface="Open Sans"/>
              <a:cs typeface="Open Sans"/>
              <a:sym typeface="Open Sans"/>
            </a:endParaRPr>
          </a:p>
        </p:txBody>
      </p:sp>
      <p:sp>
        <p:nvSpPr>
          <p:cNvPr id="880" name="Google Shape;880;p83"/>
          <p:cNvSpPr txBox="1"/>
          <p:nvPr/>
        </p:nvSpPr>
        <p:spPr>
          <a:xfrm>
            <a:off x="7160400" y="3044150"/>
            <a:ext cx="18666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Translation</a:t>
            </a:r>
            <a:endParaRPr>
              <a:solidFill>
                <a:schemeClr val="dk2"/>
              </a:solidFill>
              <a:latin typeface="Open Sans"/>
              <a:ea typeface="Open Sans"/>
              <a:cs typeface="Open Sans"/>
              <a:sym typeface="Open Sans"/>
            </a:endParaRPr>
          </a:p>
          <a:p>
            <a:pPr indent="-317500" lvl="0" marL="457200" rtl="0" algn="l">
              <a:spcBef>
                <a:spcPts val="0"/>
              </a:spcBef>
              <a:spcAft>
                <a:spcPts val="0"/>
              </a:spcAft>
              <a:buClr>
                <a:schemeClr val="dk2"/>
              </a:buClr>
              <a:buSzPts val="1400"/>
              <a:buFont typeface="Open Sans"/>
              <a:buChar char="-"/>
            </a:pPr>
            <a:r>
              <a:rPr lang="en">
                <a:solidFill>
                  <a:schemeClr val="dk2"/>
                </a:solidFill>
                <a:latin typeface="Open Sans"/>
                <a:ea typeface="Open Sans"/>
                <a:cs typeface="Open Sans"/>
                <a:sym typeface="Open Sans"/>
              </a:rPr>
              <a:t>Tone analyser</a:t>
            </a:r>
            <a:endParaRPr>
              <a:solidFill>
                <a:schemeClr val="dk2"/>
              </a:solidFill>
              <a:latin typeface="Open Sans"/>
              <a:ea typeface="Open Sans"/>
              <a:cs typeface="Open Sans"/>
              <a:sym typeface="Open Sans"/>
            </a:endParaRPr>
          </a:p>
        </p:txBody>
      </p:sp>
      <p:sp>
        <p:nvSpPr>
          <p:cNvPr id="881" name="Google Shape;881;p83"/>
          <p:cNvSpPr/>
          <p:nvPr/>
        </p:nvSpPr>
        <p:spPr>
          <a:xfrm>
            <a:off x="640475" y="1932050"/>
            <a:ext cx="187200" cy="182400"/>
          </a:xfrm>
          <a:prstGeom prst="ellipse">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2" name="Google Shape;882;p83"/>
          <p:cNvCxnSpPr/>
          <p:nvPr/>
        </p:nvCxnSpPr>
        <p:spPr>
          <a:xfrm flipH="1">
            <a:off x="719375" y="2114450"/>
            <a:ext cx="7200" cy="529500"/>
          </a:xfrm>
          <a:prstGeom prst="straightConnector1">
            <a:avLst/>
          </a:prstGeom>
          <a:noFill/>
          <a:ln cap="flat" cmpd="sng" w="9525">
            <a:solidFill>
              <a:srgbClr val="4C1130"/>
            </a:solidFill>
            <a:prstDash val="solid"/>
            <a:round/>
            <a:headEnd len="med" w="med" type="none"/>
            <a:tailEnd len="med" w="med" type="triangle"/>
          </a:ln>
        </p:spPr>
      </p:cxnSp>
      <p:sp>
        <p:nvSpPr>
          <p:cNvPr id="883" name="Google Shape;883;p83"/>
          <p:cNvSpPr txBox="1"/>
          <p:nvPr/>
        </p:nvSpPr>
        <p:spPr>
          <a:xfrm>
            <a:off x="203025" y="1543300"/>
            <a:ext cx="112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Feb 2022</a:t>
            </a:r>
            <a:endParaRPr>
              <a:latin typeface="Open Sans"/>
              <a:ea typeface="Open Sans"/>
              <a:cs typeface="Open Sans"/>
              <a:sym typeface="Open Sans"/>
            </a:endParaRPr>
          </a:p>
        </p:txBody>
      </p:sp>
      <p:sp>
        <p:nvSpPr>
          <p:cNvPr id="884" name="Google Shape;884;p83"/>
          <p:cNvSpPr txBox="1"/>
          <p:nvPr/>
        </p:nvSpPr>
        <p:spPr>
          <a:xfrm>
            <a:off x="193925" y="2626550"/>
            <a:ext cx="1058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4C1130"/>
                </a:solidFill>
                <a:latin typeface="Open Sans"/>
                <a:ea typeface="Open Sans"/>
                <a:cs typeface="Open Sans"/>
                <a:sym typeface="Open Sans"/>
              </a:rPr>
              <a:t>Design / Prototype</a:t>
            </a:r>
            <a:endParaRPr>
              <a:solidFill>
                <a:srgbClr val="4C1130"/>
              </a:solidFill>
              <a:latin typeface="Open Sans"/>
              <a:ea typeface="Open Sans"/>
              <a:cs typeface="Open Sans"/>
              <a:sym typeface="Open Sans"/>
            </a:endParaRPr>
          </a:p>
        </p:txBody>
      </p:sp>
      <p:sp>
        <p:nvSpPr>
          <p:cNvPr id="885" name="Google Shape;885;p8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MVP Roadmap</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891" name="Google Shape;891;p84"/>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Learnings</a:t>
            </a:r>
            <a:endParaRPr/>
          </a:p>
        </p:txBody>
      </p:sp>
      <p:pic>
        <p:nvPicPr>
          <p:cNvPr id="892" name="Google Shape;892;p84"/>
          <p:cNvPicPr preferRelativeResize="0"/>
          <p:nvPr/>
        </p:nvPicPr>
        <p:blipFill>
          <a:blip r:embed="rId3">
            <a:alphaModFix/>
          </a:blip>
          <a:stretch>
            <a:fillRect/>
          </a:stretch>
        </p:blipFill>
        <p:spPr>
          <a:xfrm>
            <a:off x="4095750" y="3353950"/>
            <a:ext cx="952500" cy="952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Constraints and Challenges</a:t>
            </a:r>
            <a:endParaRPr/>
          </a:p>
        </p:txBody>
      </p:sp>
      <p:sp>
        <p:nvSpPr>
          <p:cNvPr id="898" name="Google Shape;898;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899" name="Google Shape;899;p8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Personal matters arising from COVID situation</a:t>
            </a:r>
            <a:endParaRPr/>
          </a:p>
          <a:p>
            <a:pPr indent="-342900" lvl="0" marL="457200" rtl="0" algn="l">
              <a:spcBef>
                <a:spcPts val="0"/>
              </a:spcBef>
              <a:spcAft>
                <a:spcPts val="0"/>
              </a:spcAft>
              <a:buSzPts val="1800"/>
              <a:buChar char="●"/>
            </a:pPr>
            <a:r>
              <a:rPr lang="en"/>
              <a:t>Knowledge gaps in Watson Assistant and Watson Discovery</a:t>
            </a:r>
            <a:endParaRPr/>
          </a:p>
          <a:p>
            <a:pPr indent="-342900" lvl="0" marL="457200" rtl="0" algn="l">
              <a:spcBef>
                <a:spcPts val="0"/>
              </a:spcBef>
              <a:spcAft>
                <a:spcPts val="0"/>
              </a:spcAft>
              <a:buSzPts val="1800"/>
              <a:buChar char="●"/>
            </a:pPr>
            <a:r>
              <a:rPr lang="en"/>
              <a:t>Limitations of resources accessible in IBM Cloud (for Lite plan)</a:t>
            </a:r>
            <a:endParaRPr/>
          </a:p>
          <a:p>
            <a:pPr indent="-342900" lvl="0" marL="457200" rtl="0" algn="l">
              <a:spcBef>
                <a:spcPts val="0"/>
              </a:spcBef>
              <a:spcAft>
                <a:spcPts val="0"/>
              </a:spcAft>
              <a:buSzPts val="1800"/>
              <a:buChar char="●"/>
            </a:pPr>
            <a:r>
              <a:rPr lang="en"/>
              <a:t>Unable to use Smart Document Understanding on web-crawl data</a:t>
            </a:r>
            <a:endParaRPr/>
          </a:p>
          <a:p>
            <a:pPr indent="-342900" lvl="0" marL="457200" rtl="0" algn="l">
              <a:spcBef>
                <a:spcPts val="0"/>
              </a:spcBef>
              <a:spcAft>
                <a:spcPts val="0"/>
              </a:spcAft>
              <a:buSzPts val="1800"/>
              <a:buChar char="●"/>
            </a:pPr>
            <a:r>
              <a:rPr lang="en"/>
              <a:t>Occasional unexpected Watson Assistant behaviour</a:t>
            </a:r>
            <a:endParaRPr/>
          </a:p>
          <a:p>
            <a:pPr indent="-342900" lvl="0" marL="457200" rtl="0" algn="l">
              <a:spcBef>
                <a:spcPts val="0"/>
              </a:spcBef>
              <a:spcAft>
                <a:spcPts val="0"/>
              </a:spcAft>
              <a:buSzPts val="1800"/>
              <a:buChar char="●"/>
            </a:pPr>
            <a:r>
              <a:rPr lang="en"/>
              <a:t>Unfamiliar working method when using Watson Assistant</a:t>
            </a:r>
            <a:endParaRPr/>
          </a:p>
        </p:txBody>
      </p:sp>
      <p:pic>
        <p:nvPicPr>
          <p:cNvPr id="900" name="Google Shape;900;p85"/>
          <p:cNvPicPr preferRelativeResize="0"/>
          <p:nvPr/>
        </p:nvPicPr>
        <p:blipFill>
          <a:blip r:embed="rId3">
            <a:alphaModFix/>
          </a:blip>
          <a:stretch>
            <a:fillRect/>
          </a:stretch>
        </p:blipFill>
        <p:spPr>
          <a:xfrm>
            <a:off x="7257075" y="3069350"/>
            <a:ext cx="1428750" cy="1428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06" name="Google Shape;906;p86"/>
          <p:cNvSpPr txBox="1"/>
          <p:nvPr/>
        </p:nvSpPr>
        <p:spPr>
          <a:xfrm>
            <a:off x="6803425" y="2064513"/>
            <a:ext cx="158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Loretta</a:t>
            </a:r>
            <a:endParaRPr>
              <a:latin typeface="Open Sans"/>
              <a:ea typeface="Open Sans"/>
              <a:cs typeface="Open Sans"/>
              <a:sym typeface="Open Sans"/>
            </a:endParaRPr>
          </a:p>
        </p:txBody>
      </p:sp>
      <p:sp>
        <p:nvSpPr>
          <p:cNvPr id="907" name="Google Shape;907;p86"/>
          <p:cNvSpPr txBox="1"/>
          <p:nvPr/>
        </p:nvSpPr>
        <p:spPr>
          <a:xfrm>
            <a:off x="3960700" y="2573900"/>
            <a:ext cx="158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Niithiya</a:t>
            </a:r>
            <a:endParaRPr>
              <a:latin typeface="Open Sans"/>
              <a:ea typeface="Open Sans"/>
              <a:cs typeface="Open Sans"/>
              <a:sym typeface="Open Sans"/>
            </a:endParaRPr>
          </a:p>
        </p:txBody>
      </p:sp>
      <p:sp>
        <p:nvSpPr>
          <p:cNvPr id="908" name="Google Shape;908;p86"/>
          <p:cNvSpPr txBox="1"/>
          <p:nvPr/>
        </p:nvSpPr>
        <p:spPr>
          <a:xfrm>
            <a:off x="1983200" y="4050275"/>
            <a:ext cx="158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Kwang Meng</a:t>
            </a:r>
            <a:endParaRPr>
              <a:latin typeface="Open Sans"/>
              <a:ea typeface="Open Sans"/>
              <a:cs typeface="Open Sans"/>
              <a:sym typeface="Open Sans"/>
            </a:endParaRPr>
          </a:p>
        </p:txBody>
      </p:sp>
      <p:sp>
        <p:nvSpPr>
          <p:cNvPr id="909" name="Google Shape;909;p86"/>
          <p:cNvSpPr txBox="1"/>
          <p:nvPr/>
        </p:nvSpPr>
        <p:spPr>
          <a:xfrm>
            <a:off x="488350" y="2326400"/>
            <a:ext cx="158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Annie</a:t>
            </a:r>
            <a:endParaRPr>
              <a:latin typeface="Open Sans"/>
              <a:ea typeface="Open Sans"/>
              <a:cs typeface="Open Sans"/>
              <a:sym typeface="Open Sans"/>
            </a:endParaRPr>
          </a:p>
        </p:txBody>
      </p:sp>
      <p:sp>
        <p:nvSpPr>
          <p:cNvPr id="910" name="Google Shape;910;p86"/>
          <p:cNvSpPr txBox="1"/>
          <p:nvPr/>
        </p:nvSpPr>
        <p:spPr>
          <a:xfrm>
            <a:off x="5425725" y="4396225"/>
            <a:ext cx="158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Welson</a:t>
            </a:r>
            <a:endParaRPr>
              <a:latin typeface="Open Sans"/>
              <a:ea typeface="Open Sans"/>
              <a:cs typeface="Open Sans"/>
              <a:sym typeface="Open Sans"/>
            </a:endParaRPr>
          </a:p>
        </p:txBody>
      </p:sp>
      <p:sp>
        <p:nvSpPr>
          <p:cNvPr id="911" name="Google Shape;911;p86"/>
          <p:cNvSpPr/>
          <p:nvPr/>
        </p:nvSpPr>
        <p:spPr>
          <a:xfrm>
            <a:off x="6882325" y="1066688"/>
            <a:ext cx="1507500" cy="896700"/>
          </a:xfrm>
          <a:prstGeom prst="wedgeRoundRectCallout">
            <a:avLst>
              <a:gd fmla="val -20833" name="adj1"/>
              <a:gd fmla="val 62500" name="adj2"/>
              <a:gd fmla="val 0" name="adj3"/>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Team synergy does wonders!</a:t>
            </a:r>
            <a:endParaRPr>
              <a:solidFill>
                <a:srgbClr val="FFFFFF"/>
              </a:solidFill>
              <a:latin typeface="Open Sans"/>
              <a:ea typeface="Open Sans"/>
              <a:cs typeface="Open Sans"/>
              <a:sym typeface="Open Sans"/>
            </a:endParaRPr>
          </a:p>
        </p:txBody>
      </p:sp>
      <p:sp>
        <p:nvSpPr>
          <p:cNvPr id="912" name="Google Shape;912;p86"/>
          <p:cNvSpPr/>
          <p:nvPr/>
        </p:nvSpPr>
        <p:spPr>
          <a:xfrm>
            <a:off x="4128200" y="1536650"/>
            <a:ext cx="1507500" cy="896700"/>
          </a:xfrm>
          <a:prstGeom prst="wedgeRoundRectCallout">
            <a:avLst>
              <a:gd fmla="val -20833" name="adj1"/>
              <a:gd fmla="val 62500" name="adj2"/>
              <a:gd fmla="val 0" name="adj3"/>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Fail fast, fail cheap</a:t>
            </a:r>
            <a:endParaRPr>
              <a:solidFill>
                <a:srgbClr val="FFFFFF"/>
              </a:solidFill>
              <a:latin typeface="Open Sans"/>
              <a:ea typeface="Open Sans"/>
              <a:cs typeface="Open Sans"/>
              <a:sym typeface="Open Sans"/>
            </a:endParaRPr>
          </a:p>
        </p:txBody>
      </p:sp>
      <p:sp>
        <p:nvSpPr>
          <p:cNvPr id="913" name="Google Shape;913;p86"/>
          <p:cNvSpPr/>
          <p:nvPr/>
        </p:nvSpPr>
        <p:spPr>
          <a:xfrm>
            <a:off x="2132700" y="3040075"/>
            <a:ext cx="1507500" cy="896700"/>
          </a:xfrm>
          <a:prstGeom prst="wedgeRoundRectCallout">
            <a:avLst>
              <a:gd fmla="val -20833" name="adj1"/>
              <a:gd fmla="val 62500" name="adj2"/>
              <a:gd fmla="val 0" name="adj3"/>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Open Sans"/>
                <a:ea typeface="Open Sans"/>
                <a:cs typeface="Open Sans"/>
                <a:sym typeface="Open Sans"/>
              </a:rPr>
              <a:t>Given the right environment and tools, people want to do a good job</a:t>
            </a:r>
            <a:endParaRPr sz="1100">
              <a:solidFill>
                <a:srgbClr val="FFFFFF"/>
              </a:solidFill>
              <a:latin typeface="Open Sans"/>
              <a:ea typeface="Open Sans"/>
              <a:cs typeface="Open Sans"/>
              <a:sym typeface="Open Sans"/>
            </a:endParaRPr>
          </a:p>
        </p:txBody>
      </p:sp>
      <p:sp>
        <p:nvSpPr>
          <p:cNvPr id="914" name="Google Shape;914;p86"/>
          <p:cNvSpPr/>
          <p:nvPr/>
        </p:nvSpPr>
        <p:spPr>
          <a:xfrm>
            <a:off x="5581675" y="3385550"/>
            <a:ext cx="1507500" cy="896700"/>
          </a:xfrm>
          <a:prstGeom prst="wedgeRoundRectCallout">
            <a:avLst>
              <a:gd fmla="val -20833" name="adj1"/>
              <a:gd fmla="val 62500" name="adj2"/>
              <a:gd fmla="val 0" name="adj3"/>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Time Management</a:t>
            </a:r>
            <a:endParaRPr>
              <a:solidFill>
                <a:srgbClr val="FFFFFF"/>
              </a:solidFill>
              <a:latin typeface="Open Sans"/>
              <a:ea typeface="Open Sans"/>
              <a:cs typeface="Open Sans"/>
              <a:sym typeface="Open Sans"/>
            </a:endParaRPr>
          </a:p>
        </p:txBody>
      </p:sp>
      <p:sp>
        <p:nvSpPr>
          <p:cNvPr id="915" name="Google Shape;915;p86"/>
          <p:cNvSpPr/>
          <p:nvPr/>
        </p:nvSpPr>
        <p:spPr>
          <a:xfrm>
            <a:off x="843800" y="1279250"/>
            <a:ext cx="1507500" cy="896700"/>
          </a:xfrm>
          <a:prstGeom prst="wedgeRoundRectCallout">
            <a:avLst>
              <a:gd fmla="val -20833" name="adj1"/>
              <a:gd fmla="val 62500" name="adj2"/>
              <a:gd fmla="val 0" name="adj3"/>
            </a:avLst>
          </a:prstGeom>
          <a:solidFill>
            <a:srgbClr val="4C1130"/>
          </a:solidFill>
          <a:ln cap="flat" cmpd="sng" w="9525">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pen Sans"/>
                <a:ea typeface="Open Sans"/>
                <a:cs typeface="Open Sans"/>
                <a:sym typeface="Open Sans"/>
              </a:rPr>
              <a:t>Collaboration among team members</a:t>
            </a:r>
            <a:endParaRPr>
              <a:solidFill>
                <a:srgbClr val="FFFFFF"/>
              </a:solidFill>
              <a:latin typeface="Open Sans"/>
              <a:ea typeface="Open Sans"/>
              <a:cs typeface="Open Sans"/>
              <a:sym typeface="Open Sans"/>
            </a:endParaRPr>
          </a:p>
        </p:txBody>
      </p:sp>
      <p:sp>
        <p:nvSpPr>
          <p:cNvPr id="916" name="Google Shape;916;p8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Personal Takeaways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922" name="Google Shape;922;p87"/>
          <p:cNvSpPr txBox="1"/>
          <p:nvPr>
            <p:ph type="title"/>
          </p:nvPr>
        </p:nvSpPr>
        <p:spPr>
          <a:xfrm>
            <a:off x="2648100" y="3384150"/>
            <a:ext cx="3847800" cy="942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solidFill>
                  <a:schemeClr val="lt1"/>
                </a:solidFill>
              </a:rPr>
              <a:t>Q&amp;A .</a:t>
            </a:r>
            <a:r>
              <a:rPr lang="en">
                <a:solidFill>
                  <a:schemeClr val="lt1"/>
                </a:solidFill>
              </a:rPr>
              <a:t>.. </a:t>
            </a:r>
            <a:r>
              <a:rPr b="0" lang="en" sz="1666">
                <a:solidFill>
                  <a:schemeClr val="lt1"/>
                </a:solidFill>
              </a:rPr>
              <a:t>Transferring</a:t>
            </a:r>
            <a:r>
              <a:rPr b="0" lang="en" sz="1666">
                <a:solidFill>
                  <a:schemeClr val="lt1"/>
                </a:solidFill>
              </a:rPr>
              <a:t> you to LIVE team</a:t>
            </a:r>
            <a:endParaRPr b="0" sz="1666">
              <a:solidFill>
                <a:schemeClr val="lt1"/>
              </a:solidFill>
            </a:endParaRPr>
          </a:p>
        </p:txBody>
      </p:sp>
      <p:pic>
        <p:nvPicPr>
          <p:cNvPr id="923" name="Google Shape;923;p87"/>
          <p:cNvPicPr preferRelativeResize="0"/>
          <p:nvPr/>
        </p:nvPicPr>
        <p:blipFill>
          <a:blip r:embed="rId3">
            <a:alphaModFix/>
          </a:blip>
          <a:stretch>
            <a:fillRect/>
          </a:stretch>
        </p:blipFill>
        <p:spPr>
          <a:xfrm>
            <a:off x="3762523" y="0"/>
            <a:ext cx="1508200" cy="251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is Expressprint?</a:t>
            </a:r>
            <a:endParaRPr/>
          </a:p>
        </p:txBody>
      </p:sp>
      <p:sp>
        <p:nvSpPr>
          <p:cNvPr id="180" name="Google Shape;180;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arenR"/>
            </a:pPr>
            <a:r>
              <a:rPr lang="en" sz="1600"/>
              <a:t>#1 Wholesale Printer in Singapore (est 2005)</a:t>
            </a:r>
            <a:endParaRPr sz="1600"/>
          </a:p>
          <a:p>
            <a:pPr indent="-330200" lvl="0" marL="457200" rtl="0" algn="l">
              <a:spcBef>
                <a:spcPts val="0"/>
              </a:spcBef>
              <a:spcAft>
                <a:spcPts val="0"/>
              </a:spcAft>
              <a:buSzPts val="1600"/>
              <a:buAutoNum type="arabicParenR"/>
            </a:pPr>
            <a:r>
              <a:rPr lang="en" sz="1600"/>
              <a:t>Prints anything on paper except money</a:t>
            </a:r>
            <a:endParaRPr sz="1600"/>
          </a:p>
          <a:p>
            <a:pPr indent="-330200" lvl="0" marL="457200" rtl="0" algn="l">
              <a:spcBef>
                <a:spcPts val="0"/>
              </a:spcBef>
              <a:spcAft>
                <a:spcPts val="0"/>
              </a:spcAft>
              <a:buSzPts val="1600"/>
              <a:buAutoNum type="arabicParenR"/>
            </a:pPr>
            <a:r>
              <a:rPr lang="en" sz="1600"/>
              <a:t>100% online</a:t>
            </a:r>
            <a:endParaRPr sz="1600"/>
          </a:p>
          <a:p>
            <a:pPr indent="-330200" lvl="0" marL="457200" rtl="0" algn="l">
              <a:spcBef>
                <a:spcPts val="0"/>
              </a:spcBef>
              <a:spcAft>
                <a:spcPts val="0"/>
              </a:spcAft>
              <a:buSzPts val="1600"/>
              <a:buAutoNum type="arabicParenR"/>
            </a:pPr>
            <a:r>
              <a:rPr lang="en" sz="1600"/>
              <a:t>Bestsellers include business cards, stickers, flyers</a:t>
            </a:r>
            <a:endParaRPr sz="1600"/>
          </a:p>
          <a:p>
            <a:pPr indent="-330200" lvl="0" marL="457200" rtl="0" algn="l">
              <a:spcBef>
                <a:spcPts val="0"/>
              </a:spcBef>
              <a:spcAft>
                <a:spcPts val="0"/>
              </a:spcAft>
              <a:buSzPts val="1600"/>
              <a:buAutoNum type="arabicParenR"/>
            </a:pPr>
            <a:r>
              <a:rPr lang="en" sz="1600"/>
              <a:t>Business conducted via website only</a:t>
            </a:r>
            <a:endParaRPr sz="1600"/>
          </a:p>
          <a:p>
            <a:pPr indent="-330200" lvl="0" marL="457200" rtl="0" algn="l">
              <a:spcBef>
                <a:spcPts val="0"/>
              </a:spcBef>
              <a:spcAft>
                <a:spcPts val="0"/>
              </a:spcAft>
              <a:buSzPts val="1600"/>
              <a:buAutoNum type="arabicParenR"/>
            </a:pPr>
            <a:r>
              <a:rPr lang="en" sz="1600"/>
              <a:t>Website: www.expressprint.com.sg</a:t>
            </a:r>
            <a:endParaRPr/>
          </a:p>
        </p:txBody>
      </p:sp>
      <p:sp>
        <p:nvSpPr>
          <p:cNvPr id="181" name="Google Shape;18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0"/>
          <p:cNvPicPr preferRelativeResize="0"/>
          <p:nvPr/>
        </p:nvPicPr>
        <p:blipFill>
          <a:blip r:embed="rId3">
            <a:alphaModFix/>
          </a:blip>
          <a:stretch>
            <a:fillRect/>
          </a:stretch>
        </p:blipFill>
        <p:spPr>
          <a:xfrm>
            <a:off x="430350" y="3285276"/>
            <a:ext cx="1557850" cy="1557848"/>
          </a:xfrm>
          <a:prstGeom prst="rect">
            <a:avLst/>
          </a:prstGeom>
          <a:noFill/>
          <a:ln>
            <a:noFill/>
          </a:ln>
        </p:spPr>
      </p:pic>
      <p:pic>
        <p:nvPicPr>
          <p:cNvPr id="183" name="Google Shape;183;p20"/>
          <p:cNvPicPr preferRelativeResize="0"/>
          <p:nvPr/>
        </p:nvPicPr>
        <p:blipFill>
          <a:blip r:embed="rId4">
            <a:alphaModFix/>
          </a:blip>
          <a:stretch>
            <a:fillRect/>
          </a:stretch>
        </p:blipFill>
        <p:spPr>
          <a:xfrm>
            <a:off x="2111710" y="3285276"/>
            <a:ext cx="1557850" cy="1557848"/>
          </a:xfrm>
          <a:prstGeom prst="rect">
            <a:avLst/>
          </a:prstGeom>
          <a:noFill/>
          <a:ln>
            <a:noFill/>
          </a:ln>
        </p:spPr>
      </p:pic>
      <p:pic>
        <p:nvPicPr>
          <p:cNvPr id="184" name="Google Shape;184;p20"/>
          <p:cNvPicPr preferRelativeResize="0"/>
          <p:nvPr/>
        </p:nvPicPr>
        <p:blipFill>
          <a:blip r:embed="rId5">
            <a:alphaModFix/>
          </a:blip>
          <a:stretch>
            <a:fillRect/>
          </a:stretch>
        </p:blipFill>
        <p:spPr>
          <a:xfrm>
            <a:off x="3793070" y="3285276"/>
            <a:ext cx="1557850" cy="1557848"/>
          </a:xfrm>
          <a:prstGeom prst="rect">
            <a:avLst/>
          </a:prstGeom>
          <a:noFill/>
          <a:ln>
            <a:noFill/>
          </a:ln>
        </p:spPr>
      </p:pic>
      <p:pic>
        <p:nvPicPr>
          <p:cNvPr id="185" name="Google Shape;185;p20"/>
          <p:cNvPicPr preferRelativeResize="0"/>
          <p:nvPr/>
        </p:nvPicPr>
        <p:blipFill>
          <a:blip r:embed="rId6">
            <a:alphaModFix/>
          </a:blip>
          <a:stretch>
            <a:fillRect/>
          </a:stretch>
        </p:blipFill>
        <p:spPr>
          <a:xfrm>
            <a:off x="5474430" y="3285276"/>
            <a:ext cx="1557850" cy="1557848"/>
          </a:xfrm>
          <a:prstGeom prst="rect">
            <a:avLst/>
          </a:prstGeom>
          <a:noFill/>
          <a:ln>
            <a:noFill/>
          </a:ln>
        </p:spPr>
      </p:pic>
      <p:pic>
        <p:nvPicPr>
          <p:cNvPr id="186" name="Google Shape;186;p20"/>
          <p:cNvPicPr preferRelativeResize="0"/>
          <p:nvPr/>
        </p:nvPicPr>
        <p:blipFill>
          <a:blip r:embed="rId7">
            <a:alphaModFix/>
          </a:blip>
          <a:stretch>
            <a:fillRect/>
          </a:stretch>
        </p:blipFill>
        <p:spPr>
          <a:xfrm>
            <a:off x="7155800" y="3285300"/>
            <a:ext cx="1557850" cy="1557826"/>
          </a:xfrm>
          <a:prstGeom prst="rect">
            <a:avLst/>
          </a:prstGeom>
          <a:noFill/>
          <a:ln>
            <a:noFill/>
          </a:ln>
        </p:spPr>
      </p:pic>
      <p:pic>
        <p:nvPicPr>
          <p:cNvPr id="187" name="Google Shape;187;p20"/>
          <p:cNvPicPr preferRelativeResize="0"/>
          <p:nvPr/>
        </p:nvPicPr>
        <p:blipFill>
          <a:blip r:embed="rId8">
            <a:alphaModFix/>
          </a:blip>
          <a:stretch>
            <a:fillRect/>
          </a:stretch>
        </p:blipFill>
        <p:spPr>
          <a:xfrm>
            <a:off x="5919600" y="1017725"/>
            <a:ext cx="2794050" cy="19791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Sales Process in 3 Steps</a:t>
            </a:r>
            <a:endParaRPr/>
          </a:p>
        </p:txBody>
      </p:sp>
      <p:sp>
        <p:nvSpPr>
          <p:cNvPr id="193" name="Google Shape;19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4" name="Google Shape;194;p21"/>
          <p:cNvPicPr preferRelativeResize="0"/>
          <p:nvPr/>
        </p:nvPicPr>
        <p:blipFill>
          <a:blip r:embed="rId3">
            <a:alphaModFix/>
          </a:blip>
          <a:stretch>
            <a:fillRect/>
          </a:stretch>
        </p:blipFill>
        <p:spPr>
          <a:xfrm>
            <a:off x="2380014" y="323975"/>
            <a:ext cx="4447728" cy="2971550"/>
          </a:xfrm>
          <a:prstGeom prst="rect">
            <a:avLst/>
          </a:prstGeom>
          <a:noFill/>
          <a:ln>
            <a:noFill/>
          </a:ln>
        </p:spPr>
      </p:pic>
      <p:sp>
        <p:nvSpPr>
          <p:cNvPr id="195" name="Google Shape;195;p21"/>
          <p:cNvSpPr txBox="1"/>
          <p:nvPr/>
        </p:nvSpPr>
        <p:spPr>
          <a:xfrm>
            <a:off x="1235625" y="3288625"/>
            <a:ext cx="2245500" cy="9498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b="1" lang="en" u="sng">
                <a:solidFill>
                  <a:srgbClr val="695D46"/>
                </a:solidFill>
              </a:rPr>
              <a:t>Step 1</a:t>
            </a:r>
            <a:endParaRPr sz="1200">
              <a:solidFill>
                <a:srgbClr val="695D46"/>
              </a:solidFill>
            </a:endParaRPr>
          </a:p>
          <a:p>
            <a:pPr indent="0" lvl="0" marL="0" rtl="0" algn="ctr">
              <a:lnSpc>
                <a:spcPct val="115000"/>
              </a:lnSpc>
              <a:spcBef>
                <a:spcPts val="0"/>
              </a:spcBef>
              <a:spcAft>
                <a:spcPts val="0"/>
              </a:spcAft>
              <a:buNone/>
            </a:pPr>
            <a:r>
              <a:rPr lang="en" sz="1200">
                <a:solidFill>
                  <a:srgbClr val="695D46"/>
                </a:solidFill>
              </a:rPr>
              <a:t>Select product </a:t>
            </a:r>
            <a:endParaRPr sz="1200">
              <a:solidFill>
                <a:srgbClr val="695D46"/>
              </a:solidFill>
            </a:endParaRPr>
          </a:p>
          <a:p>
            <a:pPr indent="0" lvl="0" marL="0" rtl="0" algn="ctr">
              <a:lnSpc>
                <a:spcPct val="115000"/>
              </a:lnSpc>
              <a:spcBef>
                <a:spcPts val="0"/>
              </a:spcBef>
              <a:spcAft>
                <a:spcPts val="0"/>
              </a:spcAft>
              <a:buNone/>
            </a:pPr>
            <a:r>
              <a:rPr lang="en" sz="1200">
                <a:solidFill>
                  <a:srgbClr val="695D46"/>
                </a:solidFill>
              </a:rPr>
              <a:t>+ Make selection</a:t>
            </a:r>
            <a:endParaRPr sz="1200">
              <a:solidFill>
                <a:srgbClr val="695D46"/>
              </a:solidFill>
            </a:endParaRPr>
          </a:p>
          <a:p>
            <a:pPr indent="0" lvl="0" marL="0" rtl="0" algn="ctr">
              <a:lnSpc>
                <a:spcPct val="115000"/>
              </a:lnSpc>
              <a:spcBef>
                <a:spcPts val="0"/>
              </a:spcBef>
              <a:spcAft>
                <a:spcPts val="0"/>
              </a:spcAft>
              <a:buNone/>
            </a:pPr>
            <a:r>
              <a:rPr lang="en" sz="1200">
                <a:solidFill>
                  <a:srgbClr val="695D46"/>
                </a:solidFill>
              </a:rPr>
              <a:t>+ Check out</a:t>
            </a:r>
            <a:endParaRPr sz="1200">
              <a:solidFill>
                <a:srgbClr val="695D46"/>
              </a:solidFill>
            </a:endParaRPr>
          </a:p>
        </p:txBody>
      </p:sp>
      <p:sp>
        <p:nvSpPr>
          <p:cNvPr id="196" name="Google Shape;196;p21"/>
          <p:cNvSpPr txBox="1"/>
          <p:nvPr/>
        </p:nvSpPr>
        <p:spPr>
          <a:xfrm>
            <a:off x="3481125" y="3288625"/>
            <a:ext cx="2245500" cy="5247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b="1" lang="en" u="sng">
                <a:solidFill>
                  <a:srgbClr val="695D46"/>
                </a:solidFill>
              </a:rPr>
              <a:t>Step 2</a:t>
            </a:r>
            <a:endParaRPr sz="1200">
              <a:solidFill>
                <a:srgbClr val="695D46"/>
              </a:solidFill>
            </a:endParaRPr>
          </a:p>
          <a:p>
            <a:pPr indent="0" lvl="0" marL="0" rtl="0" algn="ctr">
              <a:lnSpc>
                <a:spcPct val="115000"/>
              </a:lnSpc>
              <a:spcBef>
                <a:spcPts val="0"/>
              </a:spcBef>
              <a:spcAft>
                <a:spcPts val="0"/>
              </a:spcAft>
              <a:buNone/>
            </a:pPr>
            <a:r>
              <a:rPr lang="en" sz="1200">
                <a:solidFill>
                  <a:srgbClr val="695D46"/>
                </a:solidFill>
              </a:rPr>
              <a:t>Print in progress</a:t>
            </a:r>
            <a:endParaRPr sz="1200">
              <a:solidFill>
                <a:srgbClr val="695D46"/>
              </a:solidFill>
            </a:endParaRPr>
          </a:p>
        </p:txBody>
      </p:sp>
      <p:sp>
        <p:nvSpPr>
          <p:cNvPr id="197" name="Google Shape;197;p21"/>
          <p:cNvSpPr txBox="1"/>
          <p:nvPr/>
        </p:nvSpPr>
        <p:spPr>
          <a:xfrm>
            <a:off x="5726625" y="3288625"/>
            <a:ext cx="2245500" cy="7374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0"/>
              </a:spcBef>
              <a:spcAft>
                <a:spcPts val="0"/>
              </a:spcAft>
              <a:buNone/>
            </a:pPr>
            <a:r>
              <a:rPr b="1" lang="en" u="sng">
                <a:solidFill>
                  <a:srgbClr val="695D46"/>
                </a:solidFill>
              </a:rPr>
              <a:t>Step 3</a:t>
            </a:r>
            <a:endParaRPr sz="1200">
              <a:solidFill>
                <a:srgbClr val="695D46"/>
              </a:solidFill>
            </a:endParaRPr>
          </a:p>
          <a:p>
            <a:pPr indent="0" lvl="0" marL="0" rtl="0" algn="ctr">
              <a:lnSpc>
                <a:spcPct val="115000"/>
              </a:lnSpc>
              <a:spcBef>
                <a:spcPts val="0"/>
              </a:spcBef>
              <a:spcAft>
                <a:spcPts val="0"/>
              </a:spcAft>
              <a:buNone/>
            </a:pPr>
            <a:r>
              <a:rPr lang="en" sz="1200">
                <a:solidFill>
                  <a:srgbClr val="695D46"/>
                </a:solidFill>
              </a:rPr>
              <a:t>Ready for </a:t>
            </a:r>
            <a:endParaRPr sz="1200">
              <a:solidFill>
                <a:srgbClr val="695D46"/>
              </a:solidFill>
            </a:endParaRPr>
          </a:p>
          <a:p>
            <a:pPr indent="0" lvl="0" marL="0" rtl="0" algn="ctr">
              <a:lnSpc>
                <a:spcPct val="115000"/>
              </a:lnSpc>
              <a:spcBef>
                <a:spcPts val="0"/>
              </a:spcBef>
              <a:spcAft>
                <a:spcPts val="0"/>
              </a:spcAft>
              <a:buNone/>
            </a:pPr>
            <a:r>
              <a:rPr lang="en" sz="1200">
                <a:solidFill>
                  <a:srgbClr val="695D46"/>
                </a:solidFill>
              </a:rPr>
              <a:t>c</a:t>
            </a:r>
            <a:r>
              <a:rPr lang="en" sz="1200">
                <a:solidFill>
                  <a:srgbClr val="695D46"/>
                </a:solidFill>
              </a:rPr>
              <a:t>ollection / delivery</a:t>
            </a:r>
            <a:endParaRPr sz="1200">
              <a:solidFill>
                <a:srgbClr val="695D46"/>
              </a:solidFill>
            </a:endParaRPr>
          </a:p>
        </p:txBody>
      </p:sp>
      <p:sp>
        <p:nvSpPr>
          <p:cNvPr id="198" name="Google Shape;198;p21"/>
          <p:cNvSpPr/>
          <p:nvPr/>
        </p:nvSpPr>
        <p:spPr>
          <a:xfrm>
            <a:off x="3302000" y="3288625"/>
            <a:ext cx="420000" cy="400500"/>
          </a:xfrm>
          <a:prstGeom prst="rightArrow">
            <a:avLst>
              <a:gd fmla="val 50000" name="adj1"/>
              <a:gd fmla="val 50000" name="adj2"/>
            </a:avLst>
          </a:prstGeom>
          <a:solidFill>
            <a:srgbClr val="4C1130"/>
          </a:solidFill>
          <a:ln cap="flat" cmpd="sng" w="9525">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5588000" y="3288625"/>
            <a:ext cx="420000" cy="400500"/>
          </a:xfrm>
          <a:prstGeom prst="rightArrow">
            <a:avLst>
              <a:gd fmla="val 50000" name="adj1"/>
              <a:gd fmla="val 50000" name="adj2"/>
            </a:avLst>
          </a:prstGeom>
          <a:solidFill>
            <a:srgbClr val="4C1130"/>
          </a:solidFill>
          <a:ln cap="flat" cmpd="sng" w="9525">
            <a:solidFill>
              <a:srgbClr val="4C113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